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7" r:id="rId3"/>
    <p:sldId id="449" r:id="rId4"/>
    <p:sldId id="450" r:id="rId5"/>
    <p:sldId id="269" r:id="rId6"/>
    <p:sldId id="270" r:id="rId7"/>
    <p:sldId id="268" r:id="rId8"/>
    <p:sldId id="272" r:id="rId9"/>
    <p:sldId id="273" r:id="rId10"/>
    <p:sldId id="274" r:id="rId11"/>
    <p:sldId id="371" r:id="rId12"/>
    <p:sldId id="461" r:id="rId13"/>
    <p:sldId id="405" r:id="rId14"/>
    <p:sldId id="404" r:id="rId15"/>
    <p:sldId id="408" r:id="rId16"/>
    <p:sldId id="406" r:id="rId17"/>
    <p:sldId id="407" r:id="rId18"/>
    <p:sldId id="462" r:id="rId19"/>
    <p:sldId id="441" r:id="rId20"/>
    <p:sldId id="442" r:id="rId21"/>
    <p:sldId id="443" r:id="rId22"/>
    <p:sldId id="444" r:id="rId23"/>
    <p:sldId id="447" r:id="rId24"/>
    <p:sldId id="409" r:id="rId25"/>
    <p:sldId id="391" r:id="rId26"/>
    <p:sldId id="448" r:id="rId27"/>
    <p:sldId id="271" r:id="rId28"/>
    <p:sldId id="451" r:id="rId29"/>
    <p:sldId id="46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8B0"/>
    <a:srgbClr val="9E1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6"/>
    <p:restoredTop sz="86429"/>
  </p:normalViewPr>
  <p:slideViewPr>
    <p:cSldViewPr snapToGrid="0" snapToObjects="1" showGuides="1">
      <p:cViewPr varScale="1">
        <p:scale>
          <a:sx n="100" d="100"/>
          <a:sy n="100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kivjani\Desktop\Ahmad\Presentation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cber\CBER\Economic%20Outlook\2019%20Economic%20Outlook\Content\Article_Alabama%20Workforce\For%20Outlook%20article%20graphs_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cber\CBER\Economic%20Outlook\2019%20Economic%20Outlook\Content\Article_Alabama%20Workforce\For%20Outlook%20article%20graphs_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cber\CBER\Economic%20Outlook\2019%20Economic%20Outlook\Content\Article_Alabama%20Workforce\For%20Outlook%20article%20graphs_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cber\CBER\Economic%20Outlook\2019%20Economic%20Outlook\Content\Article_Alabama%20Workforce\For%20Outlook%20article%20graphs_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83066550298751E-2"/>
          <c:y val="4.2606060606060613E-2"/>
          <c:w val="0.65576260945457332"/>
          <c:h val="0.882244969378827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'Metro Share'!$F$7</c:f>
              <c:strCache>
                <c:ptCount val="1"/>
                <c:pt idx="0">
                  <c:v>Anniston-Oxford-Jacksonville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Share'!$G$7:$H$7</c:f>
              <c:numCache>
                <c:formatCode>0.0</c:formatCode>
                <c:ptCount val="2"/>
                <c:pt idx="0">
                  <c:v>1.8757139467250883</c:v>
                </c:pt>
                <c:pt idx="1">
                  <c:v>2.3319275613991568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9B-4F79-8419-D6FBD423904E}"/>
            </c:ext>
          </c:extLst>
        </c:ser>
        <c:ser>
          <c:idx val="1"/>
          <c:order val="1"/>
          <c:tx>
            <c:strRef>
              <c:f>'Metro Share'!$F$8</c:f>
              <c:strCache>
                <c:ptCount val="1"/>
                <c:pt idx="0">
                  <c:v>Auburn-Opelika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Share'!$G$8:$H$8</c:f>
              <c:numCache>
                <c:formatCode>0.0</c:formatCode>
                <c:ptCount val="2"/>
                <c:pt idx="0">
                  <c:v>2.5070222006390339</c:v>
                </c:pt>
                <c:pt idx="1">
                  <c:v>3.2101215579260733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9B-4F79-8419-D6FBD423904E}"/>
            </c:ext>
          </c:extLst>
        </c:ser>
        <c:ser>
          <c:idx val="2"/>
          <c:order val="2"/>
          <c:tx>
            <c:strRef>
              <c:f>'Metro Share'!$F$9</c:f>
              <c:strCache>
                <c:ptCount val="1"/>
                <c:pt idx="0">
                  <c:v>Birmingham-Hoover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Share'!$G$9:$H$9</c:f>
              <c:numCache>
                <c:formatCode>0.0</c:formatCode>
                <c:ptCount val="2"/>
                <c:pt idx="0">
                  <c:v>30.649905358946199</c:v>
                </c:pt>
                <c:pt idx="1">
                  <c:v>26.271396675762837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9B-4F79-8419-D6FBD423904E}"/>
            </c:ext>
          </c:extLst>
        </c:ser>
        <c:ser>
          <c:idx val="3"/>
          <c:order val="3"/>
          <c:tx>
            <c:strRef>
              <c:f>'Metro Share'!$F$10</c:f>
              <c:strCache>
                <c:ptCount val="1"/>
                <c:pt idx="0">
                  <c:v>Daphne-Fairhope-Foley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Share'!$G$10:$H$10</c:f>
              <c:numCache>
                <c:formatCode>0.0</c:formatCode>
                <c:ptCount val="2"/>
                <c:pt idx="0">
                  <c:v>3.3866597502359133</c:v>
                </c:pt>
                <c:pt idx="1">
                  <c:v>3.7410071942446046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9B-4F79-8419-D6FBD423904E}"/>
            </c:ext>
          </c:extLst>
        </c:ser>
        <c:ser>
          <c:idx val="4"/>
          <c:order val="4"/>
          <c:tx>
            <c:strRef>
              <c:f>'Metro Share'!$F$11</c:f>
              <c:strCache>
                <c:ptCount val="1"/>
                <c:pt idx="0">
                  <c:v>Decatur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Share'!$G$11:$H$11</c:f>
              <c:numCache>
                <c:formatCode>0.0</c:formatCode>
                <c:ptCount val="2"/>
                <c:pt idx="0">
                  <c:v>2.5864875752575727</c:v>
                </c:pt>
                <c:pt idx="1">
                  <c:v>2.6891590176134952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9B-4F79-8419-D6FBD423904E}"/>
            </c:ext>
          </c:extLst>
        </c:ser>
        <c:ser>
          <c:idx val="5"/>
          <c:order val="5"/>
          <c:tx>
            <c:strRef>
              <c:f>'Metro Share'!$F$12</c:f>
              <c:strCache>
                <c:ptCount val="1"/>
                <c:pt idx="0">
                  <c:v>Dothan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Share'!$G$12:$H$12</c:f>
              <c:numCache>
                <c:formatCode>0.0</c:formatCode>
                <c:ptCount val="2"/>
                <c:pt idx="0">
                  <c:v>2.4998482432081937</c:v>
                </c:pt>
                <c:pt idx="1">
                  <c:v>2.8826593897295956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9B-4F79-8419-D6FBD423904E}"/>
            </c:ext>
          </c:extLst>
        </c:ser>
        <c:ser>
          <c:idx val="6"/>
          <c:order val="6"/>
          <c:tx>
            <c:strRef>
              <c:f>'Metro Share'!$F$13</c:f>
              <c:strCache>
                <c:ptCount val="1"/>
                <c:pt idx="0">
                  <c:v>Florence-Muscle Shoals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Share'!$G$13:$H$13</c:f>
              <c:numCache>
                <c:formatCode>0.0</c:formatCode>
                <c:ptCount val="2"/>
                <c:pt idx="0">
                  <c:v>2.4132089111588146</c:v>
                </c:pt>
                <c:pt idx="1">
                  <c:v>2.8131977176879186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9B-4F79-8419-D6FBD423904E}"/>
            </c:ext>
          </c:extLst>
        </c:ser>
        <c:ser>
          <c:idx val="7"/>
          <c:order val="7"/>
          <c:tx>
            <c:strRef>
              <c:f>'Metro Share'!$F$14</c:f>
              <c:strCache>
                <c:ptCount val="1"/>
                <c:pt idx="0">
                  <c:v>Gadsden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Share'!$G$14:$H$14</c:f>
              <c:numCache>
                <c:formatCode>0.0</c:formatCode>
                <c:ptCount val="2"/>
                <c:pt idx="0">
                  <c:v>1.424858314340741</c:v>
                </c:pt>
                <c:pt idx="1">
                  <c:v>1.8804266931282558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9B-4F79-8419-D6FBD423904E}"/>
            </c:ext>
          </c:extLst>
        </c:ser>
        <c:ser>
          <c:idx val="8"/>
          <c:order val="8"/>
          <c:tx>
            <c:strRef>
              <c:f>'Metro Share'!$F$15</c:f>
              <c:strCache>
                <c:ptCount val="1"/>
                <c:pt idx="0">
                  <c:v>Huntsville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Share'!$G$15:$H$15</c:f>
              <c:numCache>
                <c:formatCode>0.0</c:formatCode>
                <c:ptCount val="2"/>
                <c:pt idx="0">
                  <c:v>12.23711584837565</c:v>
                </c:pt>
                <c:pt idx="1">
                  <c:v>11.525676010915406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9B-4F79-8419-D6FBD423904E}"/>
            </c:ext>
          </c:extLst>
        </c:ser>
        <c:ser>
          <c:idx val="9"/>
          <c:order val="9"/>
          <c:tx>
            <c:strRef>
              <c:f>'Metro Share'!$F$16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Share'!$G$16:$H$16</c:f>
              <c:numCache>
                <c:formatCode>0.0</c:formatCode>
                <c:ptCount val="2"/>
                <c:pt idx="0">
                  <c:v>9.2968969874897223</c:v>
                </c:pt>
                <c:pt idx="1">
                  <c:v>9.1342098734805255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9B-4F79-8419-D6FBD423904E}"/>
            </c:ext>
          </c:extLst>
        </c:ser>
        <c:ser>
          <c:idx val="10"/>
          <c:order val="10"/>
          <c:tx>
            <c:strRef>
              <c:f>'Metro Share'!$F$17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Share'!$G$17:$H$17</c:f>
              <c:numCache>
                <c:formatCode>0.0</c:formatCode>
                <c:ptCount val="2"/>
                <c:pt idx="0">
                  <c:v>8.4260889239615686</c:v>
                </c:pt>
                <c:pt idx="1">
                  <c:v>8.8265938972959557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9B-4F79-8419-D6FBD423904E}"/>
            </c:ext>
          </c:extLst>
        </c:ser>
        <c:ser>
          <c:idx val="11"/>
          <c:order val="11"/>
          <c:tx>
            <c:strRef>
              <c:f>'Metro Share'!$F$18</c:f>
              <c:strCache>
                <c:ptCount val="1"/>
                <c:pt idx="0">
                  <c:v>Tuscaloosa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Share'!$G$18:$H$18</c:f>
              <c:numCache>
                <c:formatCode>0.0</c:formatCode>
                <c:ptCount val="2"/>
                <c:pt idx="0">
                  <c:v>5.3341132712694046</c:v>
                </c:pt>
                <c:pt idx="1">
                  <c:v>5.3386256512031753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9B-4F79-8419-D6FBD423904E}"/>
            </c:ext>
          </c:extLst>
        </c:ser>
        <c:ser>
          <c:idx val="12"/>
          <c:order val="12"/>
          <c:tx>
            <c:strRef>
              <c:f>'Metro Share'!$F$19</c:f>
              <c:strCache>
                <c:ptCount val="1"/>
                <c:pt idx="0">
                  <c:v>Non-metro Areas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 Share'!$G$6:$H$6</c:f>
              <c:strCache>
                <c:ptCount val="2"/>
                <c:pt idx="0">
                  <c:v>GDP</c:v>
                </c:pt>
                <c:pt idx="1">
                  <c:v>Employment</c:v>
                </c:pt>
              </c:strCache>
            </c:strRef>
          </c:cat>
          <c:val>
            <c:numRef>
              <c:f>'Metro Share'!$G$19:$H$19</c:f>
              <c:numCache>
                <c:formatCode>0.0</c:formatCode>
                <c:ptCount val="2"/>
                <c:pt idx="0">
                  <c:v>17.362080668392096</c:v>
                </c:pt>
                <c:pt idx="1">
                  <c:v>19.354998759612997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9B-4F79-8419-D6FBD4239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551288"/>
        <c:axId val="455547368"/>
      </c:barChart>
      <c:catAx>
        <c:axId val="45555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547368"/>
        <c:crosses val="autoZero"/>
        <c:auto val="1"/>
        <c:lblAlgn val="ctr"/>
        <c:lblOffset val="100"/>
        <c:noMultiLvlLbl val="0"/>
      </c:catAx>
      <c:valAx>
        <c:axId val="45554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55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89774109924512"/>
          <c:y val="6.0605106179909322E-2"/>
          <c:w val="0.23924774671791935"/>
          <c:h val="0.8585868130120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35026299129472"/>
          <c:y val="0"/>
          <c:w val="0.61400174978127731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AB85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C5-8A43-B9AF-490549133944}"/>
              </c:ext>
            </c:extLst>
          </c:dPt>
          <c:dPt>
            <c:idx val="1"/>
            <c:bubble3D val="0"/>
            <c:spPr>
              <a:solidFill>
                <a:srgbClr val="7C8F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C5-8A43-B9AF-49054913394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C5-8A43-B9AF-490549133944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C5-8A43-B9AF-490549133944}"/>
              </c:ext>
            </c:extLst>
          </c:dPt>
          <c:dPt>
            <c:idx val="4"/>
            <c:bubble3D val="0"/>
            <c:spPr>
              <a:solidFill>
                <a:srgbClr val="61636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C5-8A43-B9AF-490549133944}"/>
              </c:ext>
            </c:extLst>
          </c:dPt>
          <c:dPt>
            <c:idx val="5"/>
            <c:bubble3D val="0"/>
            <c:spPr>
              <a:solidFill>
                <a:srgbClr val="655A6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5C5-8A43-B9AF-490549133944}"/>
              </c:ext>
            </c:extLst>
          </c:dPt>
          <c:dPt>
            <c:idx val="6"/>
            <c:bubble3D val="0"/>
            <c:spPr>
              <a:solidFill>
                <a:srgbClr val="8C1F3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5C5-8A43-B9AF-490549133944}"/>
              </c:ext>
            </c:extLst>
          </c:dPt>
          <c:dPt>
            <c:idx val="7"/>
            <c:bubble3D val="0"/>
            <c:spPr>
              <a:solidFill>
                <a:srgbClr val="F6DA8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5C5-8A43-B9AF-490549133944}"/>
              </c:ext>
            </c:extLst>
          </c:dPt>
          <c:dLbls>
            <c:dLbl>
              <c:idx val="0"/>
              <c:layout>
                <c:manualLayout>
                  <c:x val="0.24156405129107697"/>
                  <c:y val="-1.057582750427496E-2"/>
                </c:manualLayout>
              </c:layout>
              <c:tx>
                <c:rich>
                  <a:bodyPr/>
                  <a:lstStyle/>
                  <a:p>
                    <a:fld id="{58DF7702-ACCF-CE48-8DF7-87920BCB74BB}" type="CATEGORYNAME">
                      <a:rPr lang="en-US"/>
                      <a:pPr/>
                      <a:t>[CATEGORY NAME]</a:t>
                    </a:fld>
                    <a:r>
                      <a:rPr lang="en-US"/>
                      <a:t>, </a:t>
                    </a:r>
                    <a:fld id="{15F817C8-1DD6-6B44-9FB9-DC9CC80EC118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9048057287900531"/>
                  <c:y val="4.6532501267083373E-2"/>
                </c:manualLayout>
              </c:layout>
              <c:tx>
                <c:rich>
                  <a:bodyPr/>
                  <a:lstStyle/>
                  <a:p>
                    <a:fld id="{A0AA0184-31E1-C642-9F2E-FB0938DC894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9588D16A-9582-9A41-B6C9-29652BF12AD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7235566167567532"/>
                  <c:y val="0.13054075164489326"/>
                </c:manualLayout>
              </c:layout>
              <c:tx>
                <c:rich>
                  <a:bodyPr/>
                  <a:lstStyle/>
                  <a:p>
                    <a:fld id="{AECA3349-E3DE-8F45-8E00-045C83E3144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EB41C160-0007-C745-BB31-F22FBF27401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265554525926507"/>
                  <c:y val="-2.7626259570139722E-4"/>
                </c:manualLayout>
              </c:layout>
              <c:tx>
                <c:rich>
                  <a:bodyPr/>
                  <a:lstStyle/>
                  <a:p>
                    <a:fld id="{1AEAB4C8-EEDF-F444-A304-5CA5C0AD87B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1726B1AF-B0E1-B141-A4A2-49368DF65D2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64397147479871"/>
                  <c:y val="-5.5108444774854989E-5"/>
                </c:manualLayout>
              </c:layout>
              <c:tx>
                <c:rich>
                  <a:bodyPr/>
                  <a:lstStyle/>
                  <a:p>
                    <a:fld id="{8A81CBBE-CD69-1D40-9E67-094D7254C05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6B38DFD3-A162-984D-BBE4-C650BB331DF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3038616744030213"/>
                  <c:y val="1.8186867333442745E-2"/>
                </c:manualLayout>
              </c:layout>
              <c:tx>
                <c:rich>
                  <a:bodyPr/>
                  <a:lstStyle/>
                  <a:p>
                    <a:fld id="{1C682AFA-C37D-6D49-881C-64F144010BE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9D6D4AE5-1AEB-0A4E-A43D-0C2449CC38B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21597088953588234"/>
                  <c:y val="6.7213296343640844E-2"/>
                </c:manualLayout>
              </c:layout>
              <c:tx>
                <c:rich>
                  <a:bodyPr/>
                  <a:lstStyle/>
                  <a:p>
                    <a:fld id="{EDD0682B-0A23-C145-8FE3-209607BB165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4DD2043C-147D-6140-83DE-03D5A4C411E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28221394749174589"/>
                  <c:y val="1.1565630644219732E-2"/>
                </c:manualLayout>
              </c:layout>
              <c:tx>
                <c:rich>
                  <a:bodyPr/>
                  <a:lstStyle/>
                  <a:p>
                    <a:fld id="{504E48D6-D85D-6545-B44F-2B6BBD1BABD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630D53B3-B2CF-D14E-8D7E-1C84987E00E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5C5-8A43-B9AF-49054913394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'1_3_age'!$T$3:$AA$3</c:f>
              <c:strCache>
                <c:ptCount val="8"/>
                <c:pt idx="0">
                  <c:v>14-18</c:v>
                </c:pt>
                <c:pt idx="1">
                  <c:v>19-21</c:v>
                </c:pt>
                <c:pt idx="2">
                  <c:v>22-24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'1_3_age'!$T$24:$AA$24</c:f>
              <c:numCache>
                <c:formatCode>0.0%</c:formatCode>
                <c:ptCount val="8"/>
                <c:pt idx="0">
                  <c:v>2.1997613630057162E-2</c:v>
                </c:pt>
                <c:pt idx="1">
                  <c:v>4.981493893198205E-2</c:v>
                </c:pt>
                <c:pt idx="2">
                  <c:v>6.1787877752970156E-2</c:v>
                </c:pt>
                <c:pt idx="3">
                  <c:v>0.21982138511912638</c:v>
                </c:pt>
                <c:pt idx="4">
                  <c:v>0.21506091860301305</c:v>
                </c:pt>
                <c:pt idx="5">
                  <c:v>0.21509933958599256</c:v>
                </c:pt>
                <c:pt idx="6">
                  <c:v>0.16344979871673918</c:v>
                </c:pt>
                <c:pt idx="7">
                  <c:v>5.2968127660119449E-2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5C5-8A43-B9AF-490549133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20122484689415"/>
          <c:y val="1.8518518518518517E-2"/>
          <c:w val="0.52079877515310591"/>
          <c:h val="0.930555555555555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C8F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'1_3_age'!$AR$3:$AR$7</c:f>
              <c:strCache>
                <c:ptCount val="5"/>
                <c:pt idx="0">
                  <c:v>Health Care &amp; Social Assistance</c:v>
                </c:pt>
                <c:pt idx="1">
                  <c:v>Admin., Support, Waste Management &amp; Remediation Services</c:v>
                </c:pt>
                <c:pt idx="2">
                  <c:v>Retail Trade</c:v>
                </c:pt>
                <c:pt idx="3">
                  <c:v>Arts, Entertainment, &amp; Recreation</c:v>
                </c:pt>
                <c:pt idx="4">
                  <c:v>Accommodation &amp; Food Services</c:v>
                </c:pt>
              </c:strCache>
            </c:strRef>
          </c:cat>
          <c:val>
            <c:numRef>
              <c:f>'1_3_age'!$AS$3:$AS$7</c:f>
              <c:numCache>
                <c:formatCode>0.0%</c:formatCode>
                <c:ptCount val="5"/>
                <c:pt idx="0">
                  <c:v>0.33189452540706865</c:v>
                </c:pt>
                <c:pt idx="1">
                  <c:v>0.43772776703220073</c:v>
                </c:pt>
                <c:pt idx="2">
                  <c:v>0.458851873531333</c:v>
                </c:pt>
                <c:pt idx="3">
                  <c:v>0.50162565905096657</c:v>
                </c:pt>
                <c:pt idx="4">
                  <c:v>0.62960494425593794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41-B749-826B-2C9A09692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02644856"/>
        <c:axId val="502645248"/>
      </c:barChart>
      <c:catAx>
        <c:axId val="502644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02645248"/>
        <c:crosses val="autoZero"/>
        <c:auto val="1"/>
        <c:lblAlgn val="ctr"/>
        <c:lblOffset val="100"/>
        <c:noMultiLvlLbl val="0"/>
      </c:catAx>
      <c:valAx>
        <c:axId val="50264524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0264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5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20122484689415"/>
          <c:y val="1.8518518518518517E-2"/>
          <c:w val="0.52079877515310591"/>
          <c:h val="0.930555555555555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'1_3_age'!$AV$3:$AV$7</c:f>
              <c:strCache>
                <c:ptCount val="5"/>
                <c:pt idx="0">
                  <c:v>Mining, Oil &amp;Gas Extraction</c:v>
                </c:pt>
                <c:pt idx="1">
                  <c:v>Real Estate &amp; Rental &amp; Leasing</c:v>
                </c:pt>
                <c:pt idx="2">
                  <c:v>Utilities</c:v>
                </c:pt>
                <c:pt idx="3">
                  <c:v>Educational Services</c:v>
                </c:pt>
                <c:pt idx="4">
                  <c:v>Agr., Forestry, Fishing, &amp; Hunting</c:v>
                </c:pt>
              </c:strCache>
            </c:strRef>
          </c:cat>
          <c:val>
            <c:numRef>
              <c:f>'1_3_age'!$AW$3:$AW$7</c:f>
              <c:numCache>
                <c:formatCode>0.0%</c:formatCode>
                <c:ptCount val="5"/>
                <c:pt idx="0">
                  <c:v>0.26658455041351398</c:v>
                </c:pt>
                <c:pt idx="1">
                  <c:v>0.27008130081300813</c:v>
                </c:pt>
                <c:pt idx="2">
                  <c:v>0.27493532624317335</c:v>
                </c:pt>
                <c:pt idx="3">
                  <c:v>0.27667536498520034</c:v>
                </c:pt>
                <c:pt idx="4">
                  <c:v>0.28545857483804976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F-754E-9AF5-64C336F3D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1654160"/>
        <c:axId val="461653376"/>
      </c:barChart>
      <c:catAx>
        <c:axId val="46165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61653376"/>
        <c:crosses val="autoZero"/>
        <c:auto val="1"/>
        <c:lblAlgn val="ctr"/>
        <c:lblOffset val="100"/>
        <c:noMultiLvlLbl val="0"/>
      </c:catAx>
      <c:valAx>
        <c:axId val="4616533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6165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5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33814523184596E-2"/>
          <c:y val="9.2592592592592587E-2"/>
          <c:w val="0.88621062992125987"/>
          <c:h val="0.763549139690872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'8_pop_proj'!$A$18</c:f>
              <c:strCache>
                <c:ptCount val="1"/>
                <c:pt idx="0">
                  <c:v>  Under 15 years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520925-4DAB-4A05-8CE0-3AE51DB24C7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1E9A759-E816-4125-B02E-6BD287BDD6B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DB-CC43-ADC1-BE957651F1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808D04-6BEF-4EB9-9F71-7F4FAEA27EC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7FD9E4E-1D22-4B59-BA97-AEB40473904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DB-CC43-ADC1-BE957651F1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'8_pop_proj'!$G$17:$H$17</c:f>
              <c:strCache>
                <c:ptCount val="2"/>
                <c:pt idx="0">
                  <c:v>Census 2010</c:v>
                </c:pt>
                <c:pt idx="1">
                  <c:v>2030</c:v>
                </c:pt>
              </c:strCache>
            </c:strRef>
          </c:cat>
          <c:val>
            <c:numRef>
              <c:f>'8_pop_proj'!$G$18:$H$18</c:f>
              <c:numCache>
                <c:formatCode>0.0%</c:formatCode>
                <c:ptCount val="2"/>
                <c:pt idx="0">
                  <c:v>0.19516579995213124</c:v>
                </c:pt>
                <c:pt idx="1">
                  <c:v>0.17756001701669274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DB-CC43-ADC1-BE957651F1C5}"/>
            </c:ext>
            <c:ext xmlns:c15="http://schemas.microsoft.com/office/drawing/2012/chart" uri="{02D57815-91ED-43cb-92C2-25804820EDAC}">
              <c15:datalabelsRange>
                <c15:f>('8_pop_proj'!$C$8,'8_pop_proj'!$D$8)</c15:f>
                <c15:dlblRangeCache>
                  <c:ptCount val="2"/>
                  <c:pt idx="0">
                    <c:v>932,841</c:v>
                  </c:pt>
                  <c:pt idx="1">
                    <c:v>909,885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'8_pop_proj'!$A$19</c:f>
              <c:strCache>
                <c:ptCount val="1"/>
                <c:pt idx="0">
                  <c:v>  15 to 64 years</c:v>
                </c:pt>
              </c:strCache>
            </c:strRef>
          </c:tx>
          <c:spPr>
            <a:solidFill>
              <a:srgbClr val="8C1F3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7206F3-3D46-4D1C-8911-5ABAC438148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085A2D5-D965-4FD4-9070-C23C6AFB129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DB-CC43-ADC1-BE957651F1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CEF0AB-40D8-4A67-A8D4-0C83581CCB1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56F588E-6CC1-49FB-9417-5722A2047CE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DB-CC43-ADC1-BE957651F1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'8_pop_proj'!$G$17:$H$17</c:f>
              <c:strCache>
                <c:ptCount val="2"/>
                <c:pt idx="0">
                  <c:v>Census 2010</c:v>
                </c:pt>
                <c:pt idx="1">
                  <c:v>2030</c:v>
                </c:pt>
              </c:strCache>
            </c:strRef>
          </c:cat>
          <c:val>
            <c:numRef>
              <c:f>'8_pop_proj'!$G$19:$H$19</c:f>
              <c:numCache>
                <c:formatCode>0.0%</c:formatCode>
                <c:ptCount val="2"/>
                <c:pt idx="0">
                  <c:v>0.66721321010198054</c:v>
                </c:pt>
                <c:pt idx="1">
                  <c:v>0.61406628704350574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DB-CC43-ADC1-BE957651F1C5}"/>
            </c:ext>
            <c:ext xmlns:c15="http://schemas.microsoft.com/office/drawing/2012/chart" uri="{02D57815-91ED-43cb-92C2-25804820EDAC}">
              <c15:datalabelsRange>
                <c15:f>('8_pop_proj'!$C$7,'8_pop_proj'!$D$7)</c15:f>
                <c15:dlblRangeCache>
                  <c:ptCount val="2"/>
                  <c:pt idx="0">
                    <c:v>3,189,103</c:v>
                  </c:pt>
                  <c:pt idx="1">
                    <c:v>3,146,709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'8_pop_proj'!$A$20</c:f>
              <c:strCache>
                <c:ptCount val="1"/>
                <c:pt idx="0">
                  <c:v>  65 years and over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E75317-51D7-4FCB-8E02-1BB9EA691DD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55D217E-BE13-47D8-ADF4-3CE0B081E36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DB-CC43-ADC1-BE957651F1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7166F17-50E3-4148-8DE4-C6046F37AB7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A873179-3487-4492-9A57-D84AF2E6410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DB-CC43-ADC1-BE957651F1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'8_pop_proj'!$G$17:$H$17</c:f>
              <c:strCache>
                <c:ptCount val="2"/>
                <c:pt idx="0">
                  <c:v>Census 2010</c:v>
                </c:pt>
                <c:pt idx="1">
                  <c:v>2030</c:v>
                </c:pt>
              </c:strCache>
            </c:strRef>
          </c:cat>
          <c:val>
            <c:numRef>
              <c:f>'8_pop_proj'!$G$20:$H$20</c:f>
              <c:numCache>
                <c:formatCode>0.0%</c:formatCode>
                <c:ptCount val="2"/>
                <c:pt idx="0">
                  <c:v>0.13762098994588823</c:v>
                </c:pt>
                <c:pt idx="1">
                  <c:v>0.20837369593980148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DB-CC43-ADC1-BE957651F1C5}"/>
            </c:ext>
            <c:ext xmlns:c15="http://schemas.microsoft.com/office/drawing/2012/chart" uri="{02D57815-91ED-43cb-92C2-25804820EDAC}">
              <c15:datalabelsRange>
                <c15:f>('8_pop_proj'!$C$6,'8_pop_proj'!$D$6)</c15:f>
                <c15:dlblRangeCache>
                  <c:ptCount val="2"/>
                  <c:pt idx="0">
                    <c:v>657,792</c:v>
                  </c:pt>
                  <c:pt idx="1">
                    <c:v>1,067,786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1651024"/>
        <c:axId val="327705488"/>
      </c:barChart>
      <c:catAx>
        <c:axId val="4616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327705488"/>
        <c:crosses val="autoZero"/>
        <c:auto val="1"/>
        <c:lblAlgn val="ctr"/>
        <c:lblOffset val="100"/>
        <c:noMultiLvlLbl val="0"/>
      </c:catAx>
      <c:valAx>
        <c:axId val="32770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6165102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41538398672466642"/>
          <c:y val="9.7222228695728788E-2"/>
          <c:w val="0.22543444911851773"/>
          <c:h val="0.75919346019247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5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F517C-F0B5-413D-A0D9-06092E9D8F4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15798-6679-43E4-9FAF-F5514075D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8DFBC1-FEF4-47EC-8FA8-86579CE64D40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21036C-DDBB-4A33-86E4-5B1A1EE6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15303-E08E-8649-B4E3-43487462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61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79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DB1FE7-9EBA-934E-9341-1808262BD39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6A24B6-5A2C-1E40-AD57-1C5909D5A3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315CB30E-622D-5548-B3C6-01C24F7B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6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8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92874"/>
            <a:ext cx="9152037" cy="365126"/>
          </a:xfrm>
          <a:prstGeom prst="rect">
            <a:avLst/>
          </a:prstGeom>
          <a:solidFill>
            <a:srgbClr val="9E1B3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1829" y="5656827"/>
            <a:ext cx="2821792" cy="734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60" y="6605727"/>
            <a:ext cx="2524386" cy="1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8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9E1B32"/>
          </a:solidFill>
          <a:latin typeface="Trade Gothic LT Std Bold Condensed No. 20" charset="0"/>
          <a:ea typeface="Trade Gothic LT Std Bold Condensed No. 20" charset="0"/>
          <a:cs typeface="Trade Gothic LT Std Bold Condensed No. 2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ber.cba.ua.edu/" TargetMode="External"/><Relationship Id="rId2" Type="http://schemas.openxmlformats.org/officeDocument/2006/relationships/hyperlink" Target="mailto:aijaz@cba.ua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6449"/>
            <a:ext cx="7772400" cy="2231136"/>
          </a:xfrm>
        </p:spPr>
        <p:txBody>
          <a:bodyPr/>
          <a:lstStyle/>
          <a:p>
            <a:r>
              <a:rPr lang="en-US" dirty="0"/>
              <a:t>2019 Alabama </a:t>
            </a:r>
            <a:br>
              <a:rPr lang="en-US" dirty="0"/>
            </a:br>
            <a:r>
              <a:rPr lang="en-US" dirty="0"/>
              <a:t>Economic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17228"/>
            <a:ext cx="685800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Ahmad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Ijaz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Center for Business and Economic Research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cs typeface="Arial" panose="020B0604020202020204" pitchFamily="34" charset="0"/>
              </a:rPr>
              <a:t>Culverhouse College of </a:t>
            </a:r>
            <a:r>
              <a:rPr lang="en-US" sz="2000" b="1" dirty="0" smtClean="0">
                <a:cs typeface="Arial" panose="020B0604020202020204" pitchFamily="34" charset="0"/>
              </a:rPr>
              <a:t>Business</a:t>
            </a:r>
            <a:endParaRPr lang="en-US" sz="20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cs typeface="Arial" panose="020B0604020202020204" pitchFamily="34" charset="0"/>
              </a:rPr>
              <a:t>The University of </a:t>
            </a:r>
            <a:r>
              <a:rPr lang="en-US" sz="2000" b="1" dirty="0" smtClean="0">
                <a:cs typeface="Arial" panose="020B0604020202020204" pitchFamily="34" charset="0"/>
              </a:rPr>
              <a:t>Alabama</a:t>
            </a:r>
            <a:endParaRPr lang="en-US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6B84C-711D-AE40-A402-6B5EC59C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Alabama Manufacturing Employment</a:t>
            </a:r>
            <a:br>
              <a:rPr lang="en-US" dirty="0"/>
            </a:br>
            <a:r>
              <a:rPr lang="en-US" sz="1800" dirty="0"/>
              <a:t>(Annual Percent Change)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1E246E-23B4-CD49-A641-8CFD1C27629E}"/>
              </a:ext>
            </a:extLst>
          </p:cNvPr>
          <p:cNvSpPr txBox="1"/>
          <p:nvPr/>
        </p:nvSpPr>
        <p:spPr>
          <a:xfrm>
            <a:off x="1395730" y="5367700"/>
            <a:ext cx="671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Source: Alabama Department of Labor and Center for Business and Economic Research, The University of Alabama.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548939-4BC5-D047-A68C-513889AA7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6" y="1280160"/>
            <a:ext cx="6689979" cy="40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1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81159" y="2302493"/>
          <a:ext cx="6553200" cy="2093603"/>
        </p:xfrm>
        <a:graphic>
          <a:graphicData uri="http://schemas.openxmlformats.org/drawingml/2006/table">
            <a:tbl>
              <a:tblPr/>
              <a:tblGrid>
                <a:gridCol w="2078368">
                  <a:extLst>
                    <a:ext uri="{9D8B030D-6E8A-4147-A177-3AD203B41FA5}">
                      <a16:colId xmlns:a16="http://schemas.microsoft.com/office/drawing/2014/main" xmlns="" val="3513141182"/>
                    </a:ext>
                  </a:extLst>
                </a:gridCol>
                <a:gridCol w="1390011">
                  <a:extLst>
                    <a:ext uri="{9D8B030D-6E8A-4147-A177-3AD203B41FA5}">
                      <a16:colId xmlns:a16="http://schemas.microsoft.com/office/drawing/2014/main" xmlns="" val="2824878261"/>
                    </a:ext>
                  </a:extLst>
                </a:gridCol>
                <a:gridCol w="1173684">
                  <a:extLst>
                    <a:ext uri="{9D8B030D-6E8A-4147-A177-3AD203B41FA5}">
                      <a16:colId xmlns:a16="http://schemas.microsoft.com/office/drawing/2014/main" xmlns="" val="2165446151"/>
                    </a:ext>
                  </a:extLst>
                </a:gridCol>
                <a:gridCol w="1063220">
                  <a:extLst>
                    <a:ext uri="{9D8B030D-6E8A-4147-A177-3AD203B41FA5}">
                      <a16:colId xmlns:a16="http://schemas.microsoft.com/office/drawing/2014/main" xmlns="" val="1337232323"/>
                    </a:ext>
                  </a:extLst>
                </a:gridCol>
                <a:gridCol w="847917">
                  <a:extLst>
                    <a:ext uri="{9D8B030D-6E8A-4147-A177-3AD203B41FA5}">
                      <a16:colId xmlns:a16="http://schemas.microsoft.com/office/drawing/2014/main" xmlns="" val="4053155875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Census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Population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Projections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8325121"/>
                  </a:ext>
                </a:extLst>
              </a:tr>
              <a:tr h="45946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879012"/>
                  </a:ext>
                </a:extLst>
              </a:tr>
              <a:tr h="31079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Under 15 years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932,841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909,885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-22,956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2094736"/>
                  </a:ext>
                </a:extLst>
              </a:tr>
              <a:tr h="310799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15 to 64 years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3,189,103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3,146,709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-42,394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-1.3%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9760374"/>
                  </a:ext>
                </a:extLst>
              </a:tr>
              <a:tr h="310799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65 years and over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657,792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1,067,786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409,994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62.3%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610720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4,779,736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5,124,380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344,644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860673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38376" y="969234"/>
            <a:ext cx="6838766" cy="83562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E1B32"/>
                </a:solidFill>
                <a:latin typeface="+mn-lt"/>
                <a:ea typeface="Trade Gothic LT Std Condensed No. 18 Oblique" charset="0"/>
                <a:cs typeface="Trade Gothic LT Std Condensed No. 18 Oblique" charset="0"/>
              </a:defRPr>
            </a:lvl1pPr>
          </a:lstStyle>
          <a:p>
            <a:r>
              <a:rPr lang="en-US" sz="2400" dirty="0"/>
              <a:t>Aging Alabama Population - Projections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43592" y="4919851"/>
            <a:ext cx="6466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350" dirty="0">
                <a:solidFill>
                  <a:srgbClr val="000000"/>
                </a:solidFill>
                <a:latin typeface="Calibri" charset="0"/>
              </a:rPr>
              <a:t>Source: U.S. Census Bureau, Census 2010, and </a:t>
            </a:r>
          </a:p>
          <a:p>
            <a:pPr fontAlgn="b"/>
            <a:r>
              <a:rPr lang="en-US" sz="1350" dirty="0">
                <a:solidFill>
                  <a:srgbClr val="000000"/>
                </a:solidFill>
                <a:latin typeface="Calibri" charset="0"/>
              </a:rPr>
              <a:t>Center for Business and Economic Research, The University of Alabama, November 2018.</a:t>
            </a:r>
          </a:p>
        </p:txBody>
      </p:sp>
    </p:spTree>
    <p:extLst>
      <p:ext uri="{BB962C8B-B14F-4D97-AF65-F5344CB8AC3E}">
        <p14:creationId xmlns:p14="http://schemas.microsoft.com/office/powerpoint/2010/main" val="218736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301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Shares of Alabama GDP and Employment by Metro Area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356810" y="5540035"/>
            <a:ext cx="55822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Source: U.S. Bureau of Economic Analysis and Bureau of Labor Statistics</a:t>
            </a:r>
            <a:endParaRPr lang="en-US" sz="11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28650" y="868138"/>
          <a:ext cx="8122243" cy="467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1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9D3386-2297-B646-AD46-72974411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3" y="961293"/>
            <a:ext cx="5969806" cy="4802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D6EE7-9333-AB4B-8EA1-A3AEB5A4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Share of State GDP,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E26236-7847-8C4D-BD6C-FF77893D9951}"/>
              </a:ext>
            </a:extLst>
          </p:cNvPr>
          <p:cNvSpPr txBox="1"/>
          <p:nvPr/>
        </p:nvSpPr>
        <p:spPr>
          <a:xfrm>
            <a:off x="3301871" y="5784951"/>
            <a:ext cx="5604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 U.S. Bureau of Economic Analysis, Center for Business and Economic </a:t>
            </a:r>
            <a:r>
              <a:rPr lang="en-US" sz="1100" dirty="0" smtClean="0"/>
              <a:t>Research, </a:t>
            </a:r>
          </a:p>
          <a:p>
            <a:r>
              <a:rPr lang="en-US" sz="1100" dirty="0" smtClean="0"/>
              <a:t>The </a:t>
            </a:r>
            <a:r>
              <a:rPr lang="en-US" sz="1100" dirty="0"/>
              <a:t>University of Alabama.</a:t>
            </a:r>
          </a:p>
        </p:txBody>
      </p:sp>
    </p:spTree>
    <p:extLst>
      <p:ext uri="{BB962C8B-B14F-4D97-AF65-F5344CB8AC3E}">
        <p14:creationId xmlns:p14="http://schemas.microsoft.com/office/powerpoint/2010/main" val="168952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C95C9-56B0-DF40-93C5-FFACB7CE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Gross Domestic Product </a:t>
            </a:r>
            <a:br>
              <a:rPr lang="en-US" dirty="0"/>
            </a:br>
            <a:r>
              <a:rPr lang="en-US" sz="2200" dirty="0"/>
              <a:t>All Industry Total </a:t>
            </a:r>
            <a:r>
              <a:rPr lang="en-US" sz="2000" dirty="0"/>
              <a:t>(Millions of Chained </a:t>
            </a:r>
            <a:r>
              <a:rPr lang="en-US" sz="2000" dirty="0" smtClean="0"/>
              <a:t>2012 </a:t>
            </a:r>
            <a:r>
              <a:rPr lang="en-US" sz="2000" dirty="0"/>
              <a:t>Dollars)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CC67A27-28F7-4640-9046-613FA80F18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0967" y="1289152"/>
          <a:ext cx="7326758" cy="4063898"/>
        </p:xfrm>
        <a:graphic>
          <a:graphicData uri="http://schemas.openxmlformats.org/drawingml/2006/table">
            <a:tbl>
              <a:tblPr/>
              <a:tblGrid>
                <a:gridCol w="3841326">
                  <a:extLst>
                    <a:ext uri="{9D8B030D-6E8A-4147-A177-3AD203B41FA5}">
                      <a16:colId xmlns:a16="http://schemas.microsoft.com/office/drawing/2014/main" xmlns="" val="3354781277"/>
                    </a:ext>
                  </a:extLst>
                </a:gridCol>
                <a:gridCol w="696313">
                  <a:extLst>
                    <a:ext uri="{9D8B030D-6E8A-4147-A177-3AD203B41FA5}">
                      <a16:colId xmlns:a16="http://schemas.microsoft.com/office/drawing/2014/main" xmlns="" val="2988842118"/>
                    </a:ext>
                  </a:extLst>
                </a:gridCol>
                <a:gridCol w="510629">
                  <a:extLst>
                    <a:ext uri="{9D8B030D-6E8A-4147-A177-3AD203B41FA5}">
                      <a16:colId xmlns:a16="http://schemas.microsoft.com/office/drawing/2014/main" xmlns="" val="525742077"/>
                    </a:ext>
                  </a:extLst>
                </a:gridCol>
                <a:gridCol w="1454520">
                  <a:extLst>
                    <a:ext uri="{9D8B030D-6E8A-4147-A177-3AD203B41FA5}">
                      <a16:colId xmlns:a16="http://schemas.microsoft.com/office/drawing/2014/main" xmlns="" val="3226642357"/>
                    </a:ext>
                  </a:extLst>
                </a:gridCol>
                <a:gridCol w="823970">
                  <a:extLst>
                    <a:ext uri="{9D8B030D-6E8A-4147-A177-3AD203B41FA5}">
                      <a16:colId xmlns:a16="http://schemas.microsoft.com/office/drawing/2014/main" xmlns="" val="3907369838"/>
                    </a:ext>
                  </a:extLst>
                </a:gridCol>
              </a:tblGrid>
              <a:tr h="2323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17" marR="11617" marT="1161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98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Percent Change</a:t>
                      </a:r>
                    </a:p>
                  </a:txBody>
                  <a:tcPr marL="10440" marR="10440" marT="10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601189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17" marR="11617" marT="1161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 to</a:t>
                      </a:r>
                    </a:p>
                  </a:txBody>
                  <a:tcPr marL="11617" marR="11617" marT="1161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 to</a:t>
                      </a:r>
                    </a:p>
                  </a:txBody>
                  <a:tcPr marL="11617" marR="11617" marT="1161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699860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11617" marR="11617" marT="1161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905644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182,843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--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9791050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Anniston-Oxford-Jacksonville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3,419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-13.9%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74647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Auburn-Opelika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4,715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332112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Birmingham-Hoover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55,927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7588092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Daphne-Fairhope-Foley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6,302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723869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Decatur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4,654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-6.7%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6118793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Dothan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4,635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08831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Florence-Muscle Shoals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4,346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6559669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Gadsden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2,606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1141491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Huntsville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22,678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3127496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Mobile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16,803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2597517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15,179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7083143"/>
                  </a:ext>
                </a:extLst>
              </a:tr>
              <a:tr h="30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Tuscaloosa</a:t>
                      </a:r>
                    </a:p>
                  </a:txBody>
                  <a:tcPr marL="11617" marR="11617" marT="11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10,198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11617" marR="11617" marT="116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876518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0099" y="5411604"/>
            <a:ext cx="41814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Source:  U.S. Bureau of Economic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3C8F3-91E3-EC4C-AAB1-81205224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Exports, 2017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1191283-B847-EB4A-BE43-B1271C213F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7725" y="961298"/>
          <a:ext cx="7667624" cy="4639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406">
                  <a:extLst>
                    <a:ext uri="{9D8B030D-6E8A-4147-A177-3AD203B41FA5}">
                      <a16:colId xmlns:a16="http://schemas.microsoft.com/office/drawing/2014/main" xmlns="" val="3580929328"/>
                    </a:ext>
                  </a:extLst>
                </a:gridCol>
                <a:gridCol w="2487873">
                  <a:extLst>
                    <a:ext uri="{9D8B030D-6E8A-4147-A177-3AD203B41FA5}">
                      <a16:colId xmlns:a16="http://schemas.microsoft.com/office/drawing/2014/main" xmlns="" val="1606639061"/>
                    </a:ext>
                  </a:extLst>
                </a:gridCol>
                <a:gridCol w="2112345">
                  <a:extLst>
                    <a:ext uri="{9D8B030D-6E8A-4147-A177-3AD203B41FA5}">
                      <a16:colId xmlns:a16="http://schemas.microsoft.com/office/drawing/2014/main" xmlns="" val="4070727326"/>
                    </a:ext>
                  </a:extLst>
                </a:gridCol>
              </a:tblGrid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Total Merchandise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Percent Change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766993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</a:rPr>
                        <a:t>Metro Area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 Exports, 2017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2016-2017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344561"/>
                  </a:ext>
                </a:extLst>
              </a:tr>
              <a:tr h="305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Alabama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u="none" strike="noStrike">
                          <a:solidFill>
                            <a:schemeClr val="tx1"/>
                          </a:solidFill>
                          <a:effectLst/>
                        </a:rPr>
                        <a:t>$21.8 billion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6.4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9544525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Anniston-Oxford-Jacksonville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$278.7 million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339093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Auburn-Opelika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$271.2 million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-32.5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7754585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Birmingham-Hoover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$2.1 billion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6788411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Daphne-Fairhope-Foley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$1.8 billion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32.0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51205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Decatur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$448.6 million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-22.0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2303938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Dothan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$223.4 million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7049838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Florence-Muscle Shoals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$271.5 million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-4.0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391969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Gadsden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$30.3 million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-36.0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8402110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Huntsville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$1.9 billion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1155683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Mobile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$1.8 billion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-7.5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0450605"/>
                  </a:ext>
                </a:extLst>
              </a:tr>
              <a:tr h="28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Montgomery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$1.1 billion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-2.0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7217199"/>
                  </a:ext>
                </a:extLst>
              </a:tr>
              <a:tr h="305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Tuscaloosa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508866"/>
                  </a:ext>
                </a:extLst>
              </a:tr>
              <a:tr h="30547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U.S. Department of Commerce, International Trade Administration.</a:t>
                      </a:r>
                    </a:p>
                  </a:txBody>
                  <a:tcPr marL="13371" marR="13371" marT="133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20" marR="12320" marT="123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20" marR="12320" marT="123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414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1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D6F7C-A74B-E94D-9E87-839DCB34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Exports, Top Five Metro Areas, 2017 </a:t>
            </a:r>
            <a:r>
              <a:rPr lang="en-US" sz="2200" dirty="0"/>
              <a:t>(Millions of Dollars)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6E0168-EC04-D448-BE69-15A98B2D7BE6}"/>
              </a:ext>
            </a:extLst>
          </p:cNvPr>
          <p:cNvSpPr txBox="1"/>
          <p:nvPr/>
        </p:nvSpPr>
        <p:spPr>
          <a:xfrm>
            <a:off x="487680" y="5331435"/>
            <a:ext cx="671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U.S. Department of Commerce, International Trade Administration.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E2FCF7-D131-6D42-B8AA-07AAAEEE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207008"/>
            <a:ext cx="7936992" cy="40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2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98499-2CD3-E04D-B2A4-9A096A4E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Share of State Exports </a:t>
            </a:r>
            <a:r>
              <a:rPr lang="en-US" sz="1800" dirty="0"/>
              <a:t>(Percent)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69F090B-9876-B146-AC51-3D112C9FDB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4618" y="978849"/>
          <a:ext cx="7047356" cy="4468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1942">
                  <a:extLst>
                    <a:ext uri="{9D8B030D-6E8A-4147-A177-3AD203B41FA5}">
                      <a16:colId xmlns:a16="http://schemas.microsoft.com/office/drawing/2014/main" xmlns="" val="3818696754"/>
                    </a:ext>
                  </a:extLst>
                </a:gridCol>
                <a:gridCol w="1064768">
                  <a:extLst>
                    <a:ext uri="{9D8B030D-6E8A-4147-A177-3AD203B41FA5}">
                      <a16:colId xmlns:a16="http://schemas.microsoft.com/office/drawing/2014/main" xmlns="" val="3839323162"/>
                    </a:ext>
                  </a:extLst>
                </a:gridCol>
                <a:gridCol w="2370646">
                  <a:extLst>
                    <a:ext uri="{9D8B030D-6E8A-4147-A177-3AD203B41FA5}">
                      <a16:colId xmlns:a16="http://schemas.microsoft.com/office/drawing/2014/main" xmlns="" val="566494162"/>
                    </a:ext>
                  </a:extLst>
                </a:gridCol>
              </a:tblGrid>
              <a:tr h="285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936360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Alabama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100.0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100.0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313381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Anniston-Oxford-Jacksonville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9327230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Auburn-Opelika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3105157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Birmingham-Hoover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5458958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Daphne-Fairhope-Foley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8.1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3650115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Decatur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7818999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Dothan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5652802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Florence-Muscle Shoals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7462389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Gadsden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095711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Huntsville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8.7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350232"/>
                  </a:ext>
                </a:extLst>
              </a:tr>
              <a:tr h="319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Mobile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8.4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0403395"/>
                  </a:ext>
                </a:extLst>
              </a:tr>
              <a:tr h="34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Montgomery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1234056"/>
                  </a:ext>
                </a:extLst>
              </a:tr>
              <a:tr h="329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Tuscaloosa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52" marR="13952" marT="139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03821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00462" y="5734430"/>
            <a:ext cx="52482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U.S. Department of Commerce, International Trade Administration.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8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341032"/>
            <a:ext cx="7886700" cy="691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E1B32"/>
                </a:solidFill>
                <a:latin typeface="+mn-lt"/>
                <a:ea typeface="Trade Gothic LT Std Condensed No. 18 Oblique" charset="0"/>
                <a:cs typeface="Trade Gothic LT Std Condensed No. 18 Oblique" charset="0"/>
              </a:defRPr>
            </a:lvl1pPr>
          </a:lstStyle>
          <a:p>
            <a:r>
              <a:rPr lang="en-US" sz="2800" dirty="0">
                <a:ln w="0"/>
                <a:solidFill>
                  <a:srgbClr val="A82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Population gains varied widely since 2010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8936" y="783103"/>
          <a:ext cx="7566128" cy="4620921"/>
        </p:xfrm>
        <a:graphic>
          <a:graphicData uri="http://schemas.openxmlformats.org/drawingml/2006/table">
            <a:tbl>
              <a:tblPr/>
              <a:tblGrid>
                <a:gridCol w="3684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582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7/1/2010   -   7/1/2017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577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7/1/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  <a:endParaRPr lang="bg-BG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</a:t>
                      </a: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Change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Percent</a:t>
                      </a:r>
                    </a:p>
                    <a:p>
                      <a:pPr algn="r" fontAlgn="b"/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Change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Alabama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4,874,747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89,168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Anniston-Oxford-Jacksonville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114,728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-3,738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Auburn-Opelika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161,604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20,798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Birmingham-Hoover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1,149,807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21,016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Daphne-Fairhope-Foley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212,628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29,518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Decatur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151,867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-2,082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Dothan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147,914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2,044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Florence-Muscle Shoals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147,038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-222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-0.2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Gadsden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102,755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-1,702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Huntsville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455,448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36,169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Mobile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413,955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Montgomery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373,903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-1,225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-0.3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Tuscaloosa</a:t>
                      </a:r>
                    </a:p>
                  </a:txBody>
                  <a:tcPr marL="19272" marR="19272" marT="19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242,799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12,312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523923" y="6028216"/>
          <a:ext cx="3620077" cy="195580"/>
        </p:xfrm>
        <a:graphic>
          <a:graphicData uri="http://schemas.openxmlformats.org/drawingml/2006/table">
            <a:tbl>
              <a:tblPr/>
              <a:tblGrid>
                <a:gridCol w="3620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Source: U.S. Census Bureau, Population Division.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7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A47A8-F893-3B42-8765-D0B7DB26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 of Alabama’ Workforce, 2017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D8C8175-9A35-CD4F-924C-76ED8D2D84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650" y="1134718"/>
          <a:ext cx="8011085" cy="427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1ABFD0-4BE3-C840-948D-661E100B1601}"/>
              </a:ext>
            </a:extLst>
          </p:cNvPr>
          <p:cNvSpPr txBox="1"/>
          <p:nvPr/>
        </p:nvSpPr>
        <p:spPr>
          <a:xfrm>
            <a:off x="4572000" y="5644554"/>
            <a:ext cx="43061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Daphne-Fairhope-Foley data unavailable. October 2018 preliminary not seasonally adjusted data.</a:t>
            </a:r>
          </a:p>
          <a:p>
            <a:r>
              <a:rPr lang="en-US" sz="1100" dirty="0"/>
              <a:t>Source:  Alabama Department of Labor. </a:t>
            </a:r>
          </a:p>
        </p:txBody>
      </p:sp>
    </p:spTree>
    <p:extLst>
      <p:ext uri="{BB962C8B-B14F-4D97-AF65-F5344CB8AC3E}">
        <p14:creationId xmlns:p14="http://schemas.microsoft.com/office/powerpoint/2010/main" val="390903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30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Shares of Total Alabama GDP (2017) and Share of Alabama Employment (2017)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36133"/>
            <a:ext cx="7865533" cy="4303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5251" y="5599493"/>
            <a:ext cx="55822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Source: U.S. Bureau of Economic Analysis and Bureau of Labor Statistics</a:t>
            </a:r>
            <a:endParaRPr lang="en-US" sz="11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53F9C-68BF-2C44-8DB6-F0EC27E6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Alabama Industries with Younger Workers,</a:t>
            </a:r>
            <a:br>
              <a:rPr lang="en-US" dirty="0"/>
            </a:br>
            <a:r>
              <a:rPr lang="en-US" b="0" dirty="0"/>
              <a:t>Share of Workers Ages 14-34, 2017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AD33947-A900-ED4E-9AB2-9AC9F7C68C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230" y="1768288"/>
          <a:ext cx="7826261" cy="281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C300C2-6517-FC4A-A854-A0BE9F3022D3}"/>
              </a:ext>
            </a:extLst>
          </p:cNvPr>
          <p:cNvSpPr txBox="1"/>
          <p:nvPr/>
        </p:nvSpPr>
        <p:spPr>
          <a:xfrm>
            <a:off x="416118" y="4669642"/>
            <a:ext cx="8311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U.S. Census Bureau, QWI, and Center for Business and Economic Research, The University of Alabama.</a:t>
            </a:r>
          </a:p>
        </p:txBody>
      </p:sp>
    </p:spTree>
    <p:extLst>
      <p:ext uri="{BB962C8B-B14F-4D97-AF65-F5344CB8AC3E}">
        <p14:creationId xmlns:p14="http://schemas.microsoft.com/office/powerpoint/2010/main" val="215191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0D2EB-94D7-A54F-8AC6-BC681BA2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Alabama Industries with Older Workers,</a:t>
            </a:r>
            <a:br>
              <a:rPr lang="en-US" dirty="0"/>
            </a:br>
            <a:r>
              <a:rPr lang="en-US" dirty="0"/>
              <a:t>Share of Workers Ages 55+, 2017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E56D130-A5FE-F347-A644-DD79142B86C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4347" y="1788220"/>
          <a:ext cx="7755306" cy="279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19B94A-4CBA-5D49-BB5E-AE2CB967EA53}"/>
              </a:ext>
            </a:extLst>
          </p:cNvPr>
          <p:cNvSpPr txBox="1"/>
          <p:nvPr/>
        </p:nvSpPr>
        <p:spPr>
          <a:xfrm>
            <a:off x="416118" y="4804113"/>
            <a:ext cx="8311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U.S. Census Bureau, QWI, and Center for Business and Economic Research, The University of Alabama.</a:t>
            </a:r>
          </a:p>
        </p:txBody>
      </p:sp>
    </p:spTree>
    <p:extLst>
      <p:ext uri="{BB962C8B-B14F-4D97-AF65-F5344CB8AC3E}">
        <p14:creationId xmlns:p14="http://schemas.microsoft.com/office/powerpoint/2010/main" val="4132906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2802A-6A49-4D4F-9E21-D4752D8F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Workforce by Age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E859E7-A86F-4846-82CB-8442AD75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46" y="1149722"/>
            <a:ext cx="7293907" cy="380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8DBA62-D5C3-C846-8F6D-ACEA063CD91E}"/>
              </a:ext>
            </a:extLst>
          </p:cNvPr>
          <p:cNvSpPr txBox="1"/>
          <p:nvPr/>
        </p:nvSpPr>
        <p:spPr>
          <a:xfrm>
            <a:off x="416118" y="5143668"/>
            <a:ext cx="8311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U.S. Census Bureau, QWI, and Center for Business and Economic Research, The University of Alabama.</a:t>
            </a:r>
          </a:p>
        </p:txBody>
      </p:sp>
    </p:spTree>
    <p:extLst>
      <p:ext uri="{BB962C8B-B14F-4D97-AF65-F5344CB8AC3E}">
        <p14:creationId xmlns:p14="http://schemas.microsoft.com/office/powerpoint/2010/main" val="58102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B6FC4-4961-7242-8344-2AAF0D56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Alabama Workers by Educational Attainment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08760-B2F0-D048-9104-F9E7F93F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83" y="1062317"/>
            <a:ext cx="6759623" cy="4498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99786B-E8DB-5F42-A822-E39F562BB288}"/>
              </a:ext>
            </a:extLst>
          </p:cNvPr>
          <p:cNvSpPr txBox="1"/>
          <p:nvPr/>
        </p:nvSpPr>
        <p:spPr>
          <a:xfrm>
            <a:off x="4572000" y="5662295"/>
            <a:ext cx="4492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U.S. Census Bureau, QWI.</a:t>
            </a:r>
          </a:p>
        </p:txBody>
      </p:sp>
    </p:spTree>
    <p:extLst>
      <p:ext uri="{BB962C8B-B14F-4D97-AF65-F5344CB8AC3E}">
        <p14:creationId xmlns:p14="http://schemas.microsoft.com/office/powerpoint/2010/main" val="316694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65EFE-97C9-164A-9766-9A27D1ED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81" y="365127"/>
            <a:ext cx="8464220" cy="596166"/>
          </a:xfrm>
        </p:spPr>
        <p:txBody>
          <a:bodyPr>
            <a:noAutofit/>
          </a:bodyPr>
          <a:lstStyle/>
          <a:p>
            <a:r>
              <a:rPr lang="en-US" dirty="0"/>
              <a:t>GDP and Nonfarm Employment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Forecast </a:t>
            </a:r>
            <a:r>
              <a:rPr lang="en-US" dirty="0"/>
              <a:t>2019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2EC04F7-A49E-6B47-8C17-197FA23558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3080" y="1347849"/>
          <a:ext cx="8358354" cy="4016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622">
                  <a:extLst>
                    <a:ext uri="{9D8B030D-6E8A-4147-A177-3AD203B41FA5}">
                      <a16:colId xmlns:a16="http://schemas.microsoft.com/office/drawing/2014/main" xmlns="" val="2875545381"/>
                    </a:ext>
                  </a:extLst>
                </a:gridCol>
                <a:gridCol w="1470172">
                  <a:extLst>
                    <a:ext uri="{9D8B030D-6E8A-4147-A177-3AD203B41FA5}">
                      <a16:colId xmlns:a16="http://schemas.microsoft.com/office/drawing/2014/main" xmlns="" val="3593065101"/>
                    </a:ext>
                  </a:extLst>
                </a:gridCol>
                <a:gridCol w="1470172">
                  <a:extLst>
                    <a:ext uri="{9D8B030D-6E8A-4147-A177-3AD203B41FA5}">
                      <a16:colId xmlns:a16="http://schemas.microsoft.com/office/drawing/2014/main" xmlns="" val="165712642"/>
                    </a:ext>
                  </a:extLst>
                </a:gridCol>
                <a:gridCol w="1414694">
                  <a:extLst>
                    <a:ext uri="{9D8B030D-6E8A-4147-A177-3AD203B41FA5}">
                      <a16:colId xmlns:a16="http://schemas.microsoft.com/office/drawing/2014/main" xmlns="" val="2400652418"/>
                    </a:ext>
                  </a:extLst>
                </a:gridCol>
                <a:gridCol w="1414694">
                  <a:extLst>
                    <a:ext uri="{9D8B030D-6E8A-4147-A177-3AD203B41FA5}">
                      <a16:colId xmlns:a16="http://schemas.microsoft.com/office/drawing/2014/main" xmlns="" val="2321691813"/>
                    </a:ext>
                  </a:extLst>
                </a:gridCol>
              </a:tblGrid>
              <a:tr h="34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Nonfarm </a:t>
                      </a:r>
                      <a:r>
                        <a:rPr lang="en-US" sz="1200" b="1" u="none" strike="noStrike" dirty="0" err="1">
                          <a:effectLst/>
                        </a:rPr>
                        <a:t>Empl</a:t>
                      </a:r>
                      <a:r>
                        <a:rPr lang="en-US" sz="1200" b="1" u="none" strike="noStrike" dirty="0">
                          <a:effectLst/>
                        </a:rPr>
                        <a:t>. Forecast, 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Real GDP Forecast, 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Rank, </a:t>
                      </a:r>
                      <a:r>
                        <a:rPr lang="en-US" sz="1200" b="1" u="none" strike="noStrike" dirty="0" err="1">
                          <a:effectLst/>
                        </a:rPr>
                        <a:t>Empl</a:t>
                      </a:r>
                      <a:r>
                        <a:rPr lang="en-US" sz="1200" b="1" u="none" strike="noStrike" dirty="0">
                          <a:effectLst/>
                        </a:rPr>
                        <a:t>. Forecast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Rank, GDP Forecast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6993775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Anniston-Oxford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0.9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3514023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Auburn-Opelika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797518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Birmingham-Hoover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4166685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Daphne-Fairhope-Foley, 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3.0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9918449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Decatur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6348543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Dothan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9580716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Florence-Muscle Shoals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3174833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Gadsden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2325728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Huntsville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3.5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3136136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Mobile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0184979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Montgomery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2918058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Tuscaloosa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442400"/>
                  </a:ext>
                </a:extLst>
              </a:tr>
              <a:tr h="23022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U.S. Department of Commerce, Alabama Department of Labor, and Center for Business and Economic Research, </a:t>
                      </a:r>
                      <a:endParaRPr lang="en-US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Alabama.</a:t>
                      </a:r>
                    </a:p>
                  </a:txBody>
                  <a:tcPr marL="10402" marR="10402" marT="104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4640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033B5-82EE-DC4A-8412-F77575C1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648"/>
            <a:ext cx="7886700" cy="72964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Alabama Revenue Forecast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(Millions of Current Dollars)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13DC4D5-76C3-204E-91F0-4AF1365476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453" y="961293"/>
          <a:ext cx="8460978" cy="4572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676">
                  <a:extLst>
                    <a:ext uri="{9D8B030D-6E8A-4147-A177-3AD203B41FA5}">
                      <a16:colId xmlns:a16="http://schemas.microsoft.com/office/drawing/2014/main" xmlns="" val="3024630199"/>
                    </a:ext>
                  </a:extLst>
                </a:gridCol>
                <a:gridCol w="928676">
                  <a:extLst>
                    <a:ext uri="{9D8B030D-6E8A-4147-A177-3AD203B41FA5}">
                      <a16:colId xmlns:a16="http://schemas.microsoft.com/office/drawing/2014/main" xmlns="" val="4029589504"/>
                    </a:ext>
                  </a:extLst>
                </a:gridCol>
                <a:gridCol w="928676">
                  <a:extLst>
                    <a:ext uri="{9D8B030D-6E8A-4147-A177-3AD203B41FA5}">
                      <a16:colId xmlns:a16="http://schemas.microsoft.com/office/drawing/2014/main" xmlns="" val="1775102535"/>
                    </a:ext>
                  </a:extLst>
                </a:gridCol>
                <a:gridCol w="1036846">
                  <a:extLst>
                    <a:ext uri="{9D8B030D-6E8A-4147-A177-3AD203B41FA5}">
                      <a16:colId xmlns:a16="http://schemas.microsoft.com/office/drawing/2014/main" xmlns="" val="1203943319"/>
                    </a:ext>
                  </a:extLst>
                </a:gridCol>
                <a:gridCol w="928676">
                  <a:extLst>
                    <a:ext uri="{9D8B030D-6E8A-4147-A177-3AD203B41FA5}">
                      <a16:colId xmlns:a16="http://schemas.microsoft.com/office/drawing/2014/main" xmlns="" val="841454495"/>
                    </a:ext>
                  </a:extLst>
                </a:gridCol>
                <a:gridCol w="928676">
                  <a:extLst>
                    <a:ext uri="{9D8B030D-6E8A-4147-A177-3AD203B41FA5}">
                      <a16:colId xmlns:a16="http://schemas.microsoft.com/office/drawing/2014/main" xmlns="" val="2331499182"/>
                    </a:ext>
                  </a:extLst>
                </a:gridCol>
                <a:gridCol w="928676">
                  <a:extLst>
                    <a:ext uri="{9D8B030D-6E8A-4147-A177-3AD203B41FA5}">
                      <a16:colId xmlns:a16="http://schemas.microsoft.com/office/drawing/2014/main" xmlns="" val="1116294954"/>
                    </a:ext>
                  </a:extLst>
                </a:gridCol>
                <a:gridCol w="926038">
                  <a:extLst>
                    <a:ext uri="{9D8B030D-6E8A-4147-A177-3AD203B41FA5}">
                      <a16:colId xmlns:a16="http://schemas.microsoft.com/office/drawing/2014/main" xmlns="" val="2302819912"/>
                    </a:ext>
                  </a:extLst>
                </a:gridCol>
                <a:gridCol w="926038">
                  <a:extLst>
                    <a:ext uri="{9D8B030D-6E8A-4147-A177-3AD203B41FA5}">
                      <a16:colId xmlns:a16="http://schemas.microsoft.com/office/drawing/2014/main" xmlns="" val="2440218208"/>
                    </a:ext>
                  </a:extLst>
                </a:gridCol>
              </a:tblGrid>
              <a:tr h="1335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200" b="1" u="sng" strike="noStrike" dirty="0">
                          <a:effectLst/>
                        </a:rPr>
                        <a:t>FY2016</a:t>
                      </a:r>
                      <a:endParaRPr lang="en-US" sz="1200" b="1" i="0" u="sng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200" b="1" u="sng" strike="noStrike" dirty="0">
                          <a:effectLst/>
                        </a:rPr>
                        <a:t>FY2017</a:t>
                      </a:r>
                      <a:endParaRPr lang="en-US" sz="1200" b="1" i="0" u="sng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200" b="1" u="sng" strike="noStrike" dirty="0">
                          <a:effectLst/>
                        </a:rPr>
                        <a:t>FY2018</a:t>
                      </a:r>
                      <a:endParaRPr lang="en-US" sz="1200" b="1" i="0" u="sng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200" b="1" u="sng" strike="noStrike" dirty="0">
                          <a:effectLst/>
                        </a:rPr>
                        <a:t>FY2019</a:t>
                      </a:r>
                      <a:endParaRPr lang="en-US" sz="1200" b="1" i="1" u="sng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200" b="1" u="sng" strike="noStrike" dirty="0">
                          <a:effectLst/>
                        </a:rPr>
                        <a:t>FY2020</a:t>
                      </a:r>
                      <a:endParaRPr lang="en-US" sz="1200" b="1" i="1" u="sng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534740"/>
                  </a:ext>
                </a:extLst>
              </a:tr>
              <a:tr h="1335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330740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Tax Revenues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$ 9,897.3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$ 10,309.2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$ 10,979.0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$ 11,451.1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$ 11,874.7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4035787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   Percent Change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1.2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4.2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6.5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4.3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3.7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5608443"/>
                  </a:ext>
                </a:extLst>
              </a:tr>
              <a:tr h="111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1460285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Sales Tax Revenues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$ 2,236.7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$2,276.6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$2,378.3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$2,465.9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$2,538.9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7566423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   Percent Change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3.9 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1.8 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4.5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3.7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3.0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2306096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6155516"/>
                  </a:ext>
                </a:extLst>
              </a:tr>
              <a:tr h="1844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Individual Income Tax Revenues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$ 4,072.0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$ 4,206.8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$ 4,567.1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$ 4,795.3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$ 4,986.8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4839057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   Percent Change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3.6 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3.3 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8.6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5.0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4.0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3585474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420991"/>
                  </a:ext>
                </a:extLst>
              </a:tr>
              <a:tr h="1844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Corporate Income Tax Revenues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$ 417.0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$ 459.9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$ 504.9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$ 515.1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$ 524.4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8169782"/>
                  </a:ext>
                </a:extLst>
              </a:tr>
              <a:tr h="36280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   Percent Change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(26.5)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10.3 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9.8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2.0 </a:t>
                      </a:r>
                      <a:endParaRPr lang="en-US" sz="1200" b="1" i="1" u="none" strike="noStrike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1.8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132653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7465925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All Other Tax Revenues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$ 3,171.6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$ 3,365.9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$ 3,528.7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$ 3,674.8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 3,824.6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5717481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   Percent Change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1.4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6.1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4.8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4.1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4.1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1743501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6820479"/>
                  </a:ext>
                </a:extLst>
              </a:tr>
              <a:tr h="1844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Alabama Education Trust Fund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$ 6,072.9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$ 6,326.9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$ 6,753.3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$ 6,989.4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$ 7,158.7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8616678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   Percent Change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0.4 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4.2 </a:t>
                      </a:r>
                      <a:endParaRPr lang="en-US" sz="1200" b="1" i="1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6.7 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3.5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2.4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1311045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6134878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Alabama General Fund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$ 1,787.4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$ 1,875.7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$ 1,950.7 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$ 1,979.3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$ 1,998.8 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8294063"/>
                  </a:ext>
                </a:extLst>
              </a:tr>
              <a:tr h="1844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   Percent Change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-0.7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4.9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4.0</a:t>
                      </a:r>
                      <a:endParaRPr lang="en-US" sz="1200" b="1" i="1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1.5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1.0</a:t>
                      </a:r>
                      <a:endParaRPr lang="en-US" sz="1200" b="1" i="1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5" marR="7375" marT="737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4155146"/>
                  </a:ext>
                </a:extLst>
              </a:tr>
              <a:tr h="214013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Source: 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Alabama </a:t>
                      </a:r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Department of Revenue and Center for Business and Economic Research, The University of Alabama. December 2018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2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25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5FCD3-A345-0640-B76E-C33BAFE6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Alabama Population and Projections by Age Group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83E38FA-4494-AE46-A519-3730C6AF7A3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4545" y="692520"/>
          <a:ext cx="8258005" cy="452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56E7F9-0949-194B-923B-8B25E1440275}"/>
              </a:ext>
            </a:extLst>
          </p:cNvPr>
          <p:cNvSpPr txBox="1"/>
          <p:nvPr/>
        </p:nvSpPr>
        <p:spPr>
          <a:xfrm>
            <a:off x="697656" y="4960072"/>
            <a:ext cx="7817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U.S. Census Bureau and Center for Business and Economic Research, The University of Alabama, November 2018.</a:t>
            </a:r>
          </a:p>
        </p:txBody>
      </p:sp>
    </p:spTree>
    <p:extLst>
      <p:ext uri="{BB962C8B-B14F-4D97-AF65-F5344CB8AC3E}">
        <p14:creationId xmlns:p14="http://schemas.microsoft.com/office/powerpoint/2010/main" val="336192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1578B-B076-0A43-AB1C-0CF5FCE1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ABCI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/>
              <a:t>Expectations from Previous Quarters)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9593C-23B1-6F43-9B55-D7192B5A9F85}"/>
              </a:ext>
            </a:extLst>
          </p:cNvPr>
          <p:cNvSpPr txBox="1"/>
          <p:nvPr/>
        </p:nvSpPr>
        <p:spPr>
          <a:xfrm>
            <a:off x="1216024" y="4947094"/>
            <a:ext cx="671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  Center for Business and Economic Research, The University of Alabama.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A3BFB4-5A01-9B44-BBA5-3D3D75DE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33" y="1297140"/>
            <a:ext cx="7588333" cy="34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56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805B1-8A52-DD4E-93F7-FFFDB75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Forecast 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18C5E39-6331-4E42-BF28-46910CC4E19C}"/>
              </a:ext>
            </a:extLst>
          </p:cNvPr>
          <p:cNvSpPr txBox="1">
            <a:spLocks/>
          </p:cNvSpPr>
          <p:nvPr/>
        </p:nvSpPr>
        <p:spPr bwMode="auto">
          <a:xfrm>
            <a:off x="628650" y="1073626"/>
            <a:ext cx="7572777" cy="15327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SzPct val="90000"/>
              <a:buBlip>
                <a:blip r:embed="rId2"/>
              </a:buBlip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This Alabama GDP and employment forecast summary is the CBER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December 2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018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forecast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SzPct val="90000"/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Preliminary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2020 forecast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also included below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66BDE4-638D-1345-B8DA-1C6A917A6B07}"/>
              </a:ext>
            </a:extLst>
          </p:cNvPr>
          <p:cNvSpPr txBox="1"/>
          <p:nvPr/>
        </p:nvSpPr>
        <p:spPr>
          <a:xfrm>
            <a:off x="1394077" y="2534015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Probability: Forecast (60 Percent) and Range (90 percent)</a:t>
            </a:r>
          </a:p>
        </p:txBody>
      </p:sp>
      <p:graphicFrame>
        <p:nvGraphicFramePr>
          <p:cNvPr id="5" name="Group 90">
            <a:extLst>
              <a:ext uri="{FF2B5EF4-FFF2-40B4-BE49-F238E27FC236}">
                <a16:creationId xmlns:a16="http://schemas.microsoft.com/office/drawing/2014/main" xmlns="" id="{1B957574-E989-DC41-9EC8-B0062827F7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1484" y="2979334"/>
          <a:ext cx="7281032" cy="2443666"/>
        </p:xfrm>
        <a:graphic>
          <a:graphicData uri="http://schemas.openxmlformats.org/drawingml/2006/table">
            <a:tbl>
              <a:tblPr/>
              <a:tblGrid>
                <a:gridCol w="270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9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8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8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0070C0"/>
                          </a:solidFill>
                        </a:rPr>
                        <a:t>(Percent change)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2017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2018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2019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2020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 GDP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8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1.5 to 2.5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1.0 to 3.0 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Employment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8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0.7 to 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0.6 to 1.5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Tax Receipts, FY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1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3.5 to 5.0</a:t>
                      </a:r>
                      <a:endParaRPr kumimoji="0" 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Tx/>
                        <a:buNone/>
                        <a:tabLst>
                          <a:tab pos="400050" algn="dec"/>
                        </a:tabLst>
                      </a:pP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2.0 to 5.0 </a:t>
                      </a:r>
                    </a:p>
                  </a:txBody>
                  <a:tcPr marL="84753" marR="84753" marT="42376" marB="42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0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6726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5" y="2616391"/>
            <a:ext cx="6858000" cy="945578"/>
          </a:xfrm>
        </p:spPr>
        <p:txBody>
          <a:bodyPr/>
          <a:lstStyle/>
          <a:p>
            <a:r>
              <a:rPr lang="en-US" b="1" i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aijaz@cba.ua.edu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</a:rPr>
              <a:t>Center for Business and Economic Research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Culverhouse College of </a:t>
            </a:r>
            <a:r>
              <a:rPr lang="en-US" sz="2800" b="1" i="1" dirty="0" smtClean="0">
                <a:solidFill>
                  <a:srgbClr val="C00000"/>
                </a:solidFill>
              </a:rPr>
              <a:t>Business</a:t>
            </a:r>
            <a:endParaRPr lang="en-US" sz="2800" b="1" i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The University of Alabama </a:t>
            </a:r>
          </a:p>
          <a:p>
            <a:r>
              <a:rPr lang="en-US" sz="2800" b="1" dirty="0">
                <a:hlinkClick r:id="rId3"/>
              </a:rPr>
              <a:t>http://cber.cba.ua.edu</a:t>
            </a:r>
            <a:endParaRPr lang="en-US" sz="2800" b="1" dirty="0"/>
          </a:p>
          <a:p>
            <a:r>
              <a:rPr lang="en-US" sz="2800" b="1" dirty="0"/>
              <a:t>205-348-6191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41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6185F-FE52-9D42-857C-33066CA8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Nonagricultural Employment </a:t>
            </a:r>
            <a:r>
              <a:rPr lang="en-US" dirty="0" smtClean="0"/>
              <a:t>(</a:t>
            </a:r>
            <a:r>
              <a:rPr lang="en-US" sz="2000" dirty="0" smtClean="0"/>
              <a:t>Change </a:t>
            </a:r>
            <a:r>
              <a:rPr lang="en-US" sz="2000" dirty="0"/>
              <a:t>in Number of </a:t>
            </a:r>
            <a:r>
              <a:rPr lang="en-US" sz="2000" dirty="0" smtClean="0"/>
              <a:t>Jobs)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FEA884B-BE5E-6942-833B-136BA9927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64558"/>
              </p:ext>
            </p:extLst>
          </p:nvPr>
        </p:nvGraphicFramePr>
        <p:xfrm>
          <a:off x="628650" y="1316736"/>
          <a:ext cx="8085044" cy="4321415"/>
        </p:xfrm>
        <a:graphic>
          <a:graphicData uri="http://schemas.openxmlformats.org/drawingml/2006/table">
            <a:tbl>
              <a:tblPr/>
              <a:tblGrid>
                <a:gridCol w="4150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3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4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3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805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376092"/>
                        </a:solidFill>
                        <a:latin typeface="Arial"/>
                      </a:endParaRPr>
                    </a:p>
                  </a:txBody>
                  <a:tcPr marL="8768" marR="8768" marT="87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376092"/>
                        </a:solidFill>
                        <a:latin typeface="Arial"/>
                      </a:endParaRPr>
                    </a:p>
                  </a:txBody>
                  <a:tcPr marL="8768" marR="8768" marT="87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Nov. 2016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to </a:t>
                      </a:r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Nov. </a:t>
                      </a:r>
                      <a:r>
                        <a:rPr lang="en-US" sz="1200" b="1" i="0" u="none" strike="noStrike" baseline="0" dirty="0">
                          <a:solidFill>
                            <a:srgbClr val="0070C0"/>
                          </a:solidFill>
                          <a:latin typeface="Arial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768" marR="8768" marT="87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768" marR="8768" marT="87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Nov.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2017 to </a:t>
                      </a:r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Nov.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8768" marR="8768" marT="87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Nonagricultural</a:t>
                      </a:r>
                    </a:p>
                  </a:txBody>
                  <a:tcPr marL="8768" marR="8768" marT="87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30,500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35,400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Mining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and Logging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Construction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1,200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Manufacturing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5,600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10,200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Durable Goods Manufacturing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,100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,500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Nondurable Goods Manufacturing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2,500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9A0000"/>
                        </a:solidFill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Trade, Transportation and Utilities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-2,000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1,200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Wholesale Trade   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Retail Trade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-1,700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Transportation, Warehousing and Utilities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-1,000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Information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9A0000"/>
                        </a:solidFill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Financial Activities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Professional and Business Services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4,500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11,900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Educational and Health Services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4,800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,200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Leisure and Hospitality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5,200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2,200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Other Services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Government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3,600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9A0000"/>
                        </a:solidFill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2,200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Federal Government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9A0000"/>
                        </a:solidFill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State Government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2,700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9A0000"/>
                        </a:solidFill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Local Government</a:t>
                      </a: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8" marR="8768" marT="8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1,300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39" marR="8939" marT="8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1,400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C5727-DB6D-A142-A79D-A182F7F7751A}"/>
              </a:ext>
            </a:extLst>
          </p:cNvPr>
          <p:cNvSpPr txBox="1"/>
          <p:nvPr/>
        </p:nvSpPr>
        <p:spPr>
          <a:xfrm>
            <a:off x="3661250" y="5617484"/>
            <a:ext cx="4517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Source:  Alabama Department of Labor, Labor Market Information Division. </a:t>
            </a:r>
          </a:p>
        </p:txBody>
      </p:sp>
    </p:spTree>
    <p:extLst>
      <p:ext uri="{BB962C8B-B14F-4D97-AF65-F5344CB8AC3E}">
        <p14:creationId xmlns:p14="http://schemas.microsoft.com/office/powerpoint/2010/main" val="203397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2856B-3CCB-F049-A2C1-CE05BF91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65127"/>
            <a:ext cx="8268917" cy="596166"/>
          </a:xfrm>
        </p:spPr>
        <p:txBody>
          <a:bodyPr/>
          <a:lstStyle/>
          <a:p>
            <a:r>
              <a:rPr lang="en-US" dirty="0"/>
              <a:t>Monthly Employment Indicators </a:t>
            </a:r>
            <a:r>
              <a:rPr lang="en-US" dirty="0" smtClean="0"/>
              <a:t>(Nov. </a:t>
            </a:r>
            <a:r>
              <a:rPr lang="en-US" dirty="0"/>
              <a:t>2018)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D7F057B-1066-714F-8050-97F5D69299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8994" y="1019472"/>
          <a:ext cx="7886699" cy="4463664"/>
        </p:xfrm>
        <a:graphic>
          <a:graphicData uri="http://schemas.openxmlformats.org/drawingml/2006/table">
            <a:tbl>
              <a:tblPr/>
              <a:tblGrid>
                <a:gridCol w="1083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0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3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8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61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60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040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42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37609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37609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37609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76092"/>
                        </a:solidFill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Not Seasonally</a:t>
                      </a:r>
                    </a:p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Adjusted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Seasonally</a:t>
                      </a:r>
                    </a:p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Adjusted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Civilian Labor Force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2,220,114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2,215,839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Percent Change from Year Ago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2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Absolute Change from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Year Ago Level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2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Employed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2,144,653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2,128,082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2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Percent Change from Year Ago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2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Absolute Change from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Year Ago Level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57,369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2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Unemployed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75,461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2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Percent Change from Year Ago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2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Absolute Change from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Year Ago Level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88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282">
                <a:tc gridSpan="5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Alabama Unemployment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0723">
                <a:tc gridSpan="5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Alabama Unemployment Rate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(November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2017)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2671">
                <a:tc gridSpan="3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U.S. Unemployment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021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U.S. Unemployment Rate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(November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05F7CE-FB28-7D43-82CA-32BCDB5BBF39}"/>
              </a:ext>
            </a:extLst>
          </p:cNvPr>
          <p:cNvSpPr txBox="1"/>
          <p:nvPr/>
        </p:nvSpPr>
        <p:spPr>
          <a:xfrm>
            <a:off x="3040834" y="5514391"/>
            <a:ext cx="4517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Source:  Alabama Department of Labor, Labor Market Information Division. </a:t>
            </a:r>
          </a:p>
        </p:txBody>
      </p:sp>
    </p:spTree>
    <p:extLst>
      <p:ext uri="{BB962C8B-B14F-4D97-AF65-F5344CB8AC3E}">
        <p14:creationId xmlns:p14="http://schemas.microsoft.com/office/powerpoint/2010/main" val="202417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1E7B9-B74A-744E-A6C4-092E68E4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6166"/>
          </a:xfrm>
        </p:spPr>
        <p:txBody>
          <a:bodyPr>
            <a:normAutofit fontScale="90000"/>
          </a:bodyPr>
          <a:lstStyle/>
          <a:p>
            <a:r>
              <a:rPr lang="en-US" dirty="0"/>
              <a:t>Alabama GDP and Nonfarm Employment </a:t>
            </a:r>
            <a:br>
              <a:rPr lang="en-US" dirty="0"/>
            </a:br>
            <a:r>
              <a:rPr lang="en-US" sz="2200" dirty="0"/>
              <a:t>(Annual Percent Change)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0CC630-4C8F-8D4F-8420-DE7CBFE23480}"/>
              </a:ext>
            </a:extLst>
          </p:cNvPr>
          <p:cNvSpPr txBox="1"/>
          <p:nvPr/>
        </p:nvSpPr>
        <p:spPr>
          <a:xfrm>
            <a:off x="1170245" y="4874653"/>
            <a:ext cx="6973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 U.S. Bureau of Economic Analysis, U.S. Bureau of Labor Statistics and Center for Business  and Economic Research, The University of Alabama.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9D3B64-D21C-0C4C-8730-FEE463EA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46" y="1193799"/>
            <a:ext cx="6755108" cy="35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2BB26-9968-6446-A457-E101F4C1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6166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 in Employment from the Beginning of the Recession </a:t>
            </a:r>
            <a:r>
              <a:rPr lang="en-US" sz="2200" dirty="0"/>
              <a:t>(Number of Months)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3FE43A-1093-E042-B6C5-0C8D2056D994}"/>
              </a:ext>
            </a:extLst>
          </p:cNvPr>
          <p:cNvSpPr txBox="1"/>
          <p:nvPr/>
        </p:nvSpPr>
        <p:spPr>
          <a:xfrm>
            <a:off x="1177925" y="4999959"/>
            <a:ext cx="671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  U.S. Department of Labor and Center for Business and Economic Research, The University of Alabama.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DBB230-6F07-3242-857A-E41FEAA3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17" y="1354357"/>
            <a:ext cx="6937967" cy="35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A6915-FD1A-2742-871C-E8C7D8D6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Labor Force Participation Rate</a:t>
            </a:r>
            <a:br>
              <a:rPr lang="en-US" sz="3600" dirty="0"/>
            </a:br>
            <a:r>
              <a:rPr lang="en-US" sz="2000" dirty="0"/>
              <a:t> (Annual Percent Change)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100E6-3781-154D-9672-42C7E98A1929}"/>
              </a:ext>
            </a:extLst>
          </p:cNvPr>
          <p:cNvSpPr txBox="1"/>
          <p:nvPr/>
        </p:nvSpPr>
        <p:spPr>
          <a:xfrm>
            <a:off x="1025525" y="5040781"/>
            <a:ext cx="671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U.S. Department of Labor and the Center for Business and Economic Research, The University of Alabama.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25CAE3-5251-BF46-83EC-A6562B64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06" y="1416050"/>
            <a:ext cx="6620389" cy="35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50B66-728F-8743-B4FA-6D20B8D2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Top 5 Export Industries of Alabama, 2017 </a:t>
            </a:r>
            <a:r>
              <a:rPr lang="en-US" sz="1800" dirty="0"/>
              <a:t>(Billions of Dollars)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54662C9-DEC9-5945-869A-835B1E727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490"/>
              </p:ext>
            </p:extLst>
          </p:nvPr>
        </p:nvGraphicFramePr>
        <p:xfrm>
          <a:off x="880540" y="1744599"/>
          <a:ext cx="7520510" cy="310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9039">
                  <a:extLst>
                    <a:ext uri="{9D8B030D-6E8A-4147-A177-3AD203B41FA5}">
                      <a16:colId xmlns:a16="http://schemas.microsoft.com/office/drawing/2014/main" xmlns="" val="4241161735"/>
                    </a:ext>
                  </a:extLst>
                </a:gridCol>
                <a:gridCol w="1541471">
                  <a:extLst>
                    <a:ext uri="{9D8B030D-6E8A-4147-A177-3AD203B41FA5}">
                      <a16:colId xmlns:a16="http://schemas.microsoft.com/office/drawing/2014/main" xmlns="" val="1302008446"/>
                    </a:ext>
                  </a:extLst>
                </a:gridCol>
              </a:tblGrid>
              <a:tr h="318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Transportation Equipment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$11.0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1676151"/>
                  </a:ext>
                </a:extLst>
              </a:tr>
              <a:tr h="318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Chemicals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$2.3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5889875"/>
                  </a:ext>
                </a:extLst>
              </a:tr>
              <a:tr h="318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>
                          <a:effectLst/>
                        </a:rPr>
                        <a:t>Primary Metal Manufacturing</a:t>
                      </a:r>
                      <a:endParaRPr lang="en-US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$2.0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4904926"/>
                  </a:ext>
                </a:extLst>
              </a:tr>
              <a:tr h="318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>
                          <a:effectLst/>
                        </a:rPr>
                        <a:t>Machinery; Except Electrical</a:t>
                      </a:r>
                      <a:endParaRPr lang="en-US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$1.4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205758"/>
                  </a:ext>
                </a:extLst>
              </a:tr>
              <a:tr h="318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Paper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$1.0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898236"/>
                  </a:ext>
                </a:extLst>
              </a:tr>
              <a:tr h="3188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2" marR="18392" marT="183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8821722"/>
                  </a:ext>
                </a:extLst>
              </a:tr>
              <a:tr h="5572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</a:rPr>
                        <a:t>Source:  International Trade Administration, U.S. Department of Commerce.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267" marR="109267" marT="54634" marB="5463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58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99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09F54-0990-CD43-8CA2-381C4132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7"/>
            <a:ext cx="8515349" cy="596166"/>
          </a:xfrm>
        </p:spPr>
        <p:txBody>
          <a:bodyPr>
            <a:noAutofit/>
          </a:bodyPr>
          <a:lstStyle/>
          <a:p>
            <a:r>
              <a:rPr lang="en-US" dirty="0"/>
              <a:t>Top 5 Destinations of Alabama Exports, 2017</a:t>
            </a:r>
            <a:br>
              <a:rPr lang="en-US" dirty="0"/>
            </a:br>
            <a:r>
              <a:rPr lang="en-US" sz="1800" dirty="0"/>
              <a:t>(Billions of Dollars)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1B87154-FCD0-9E40-94AE-0B4D0B82C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4344"/>
              </p:ext>
            </p:extLst>
          </p:nvPr>
        </p:nvGraphicFramePr>
        <p:xfrm>
          <a:off x="1024128" y="1438658"/>
          <a:ext cx="7254240" cy="3152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2961">
                  <a:extLst>
                    <a:ext uri="{9D8B030D-6E8A-4147-A177-3AD203B41FA5}">
                      <a16:colId xmlns:a16="http://schemas.microsoft.com/office/drawing/2014/main" xmlns="" val="3169717364"/>
                    </a:ext>
                  </a:extLst>
                </a:gridCol>
                <a:gridCol w="1241279">
                  <a:extLst>
                    <a:ext uri="{9D8B030D-6E8A-4147-A177-3AD203B41FA5}">
                      <a16:colId xmlns:a16="http://schemas.microsoft.com/office/drawing/2014/main" xmlns="" val="3780351375"/>
                    </a:ext>
                  </a:extLst>
                </a:gridCol>
              </a:tblGrid>
              <a:tr h="53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</a:t>
                      </a:r>
                      <a:r>
                        <a:rPr lang="en-US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3268791"/>
                  </a:ext>
                </a:extLst>
              </a:tr>
              <a:tr h="38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China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$3.6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2128531"/>
                  </a:ext>
                </a:extLst>
              </a:tr>
              <a:tr h="38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Germany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$3.0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2171280"/>
                  </a:ext>
                </a:extLst>
              </a:tr>
              <a:tr h="38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Mexico</a:t>
                      </a:r>
                      <a:endParaRPr lang="en-US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$3.0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8693765"/>
                  </a:ext>
                </a:extLst>
              </a:tr>
              <a:tr h="38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Japan</a:t>
                      </a:r>
                      <a:endParaRPr lang="en-US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$0.7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3897313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5" marR="13305" marT="1330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412802"/>
                  </a:ext>
                </a:extLst>
              </a:tr>
              <a:tr h="5619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</a:rPr>
                        <a:t>Source:  International Trade Administration, U.S. Department of Commerce.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732" marR="127732" marT="63866" marB="6386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773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09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2_CBER" id="{59C1E298-40D6-6B42-83B1-B96F1D15F2E8}" vid="{0DA9CE33-DC49-7C48-8C16-5431192DB4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PPT-Template2_CBER</Template>
  <TotalTime>3457</TotalTime>
  <Words>1526</Words>
  <Application>Microsoft Office PowerPoint</Application>
  <PresentationFormat>On-screen Show (4:3)</PresentationFormat>
  <Paragraphs>691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Open Sans</vt:lpstr>
      <vt:lpstr>Trade Gothic LT Std Bold Condensed No. 20</vt:lpstr>
      <vt:lpstr>Trade Gothic LT Std Condensed No. 18 Oblique</vt:lpstr>
      <vt:lpstr>Office Theme</vt:lpstr>
      <vt:lpstr>2019 Alabama  Economic Outlook</vt:lpstr>
      <vt:lpstr>Shares of Total Alabama GDP (2017) and Share of Alabama Employment (2017)</vt:lpstr>
      <vt:lpstr>Alabama Nonagricultural Employment (Change in Number of Jobs)</vt:lpstr>
      <vt:lpstr>Monthly Employment Indicators (Nov. 2018)</vt:lpstr>
      <vt:lpstr>Alabama GDP and Nonfarm Employment  (Annual Percent Change)</vt:lpstr>
      <vt:lpstr>Change in Employment from the Beginning of the Recession (Number of Months)</vt:lpstr>
      <vt:lpstr>Labor Force Participation Rate  (Annual Percent Change)</vt:lpstr>
      <vt:lpstr>Top 5 Export Industries of Alabama, 2017 (Billions of Dollars)</vt:lpstr>
      <vt:lpstr>Top 5 Destinations of Alabama Exports, 2017 (Billions of Dollars)</vt:lpstr>
      <vt:lpstr>Alabama Manufacturing Employment (Annual Percent Change)</vt:lpstr>
      <vt:lpstr>PowerPoint Presentation</vt:lpstr>
      <vt:lpstr>Shares of Alabama GDP and Employment by Metro Area</vt:lpstr>
      <vt:lpstr>Metro Share of State GDP, 2017</vt:lpstr>
      <vt:lpstr>Real Gross Domestic Product  All Industry Total (Millions of Chained 2012 Dollars)</vt:lpstr>
      <vt:lpstr>Metro Exports, 2017</vt:lpstr>
      <vt:lpstr>Total Exports, Top Five Metro Areas, 2017 (Millions of Dollars)</vt:lpstr>
      <vt:lpstr>Metro Share of State Exports (Percent)</vt:lpstr>
      <vt:lpstr>PowerPoint Presentation</vt:lpstr>
      <vt:lpstr>Age Distribution of Alabama’ Workforce, 2017</vt:lpstr>
      <vt:lpstr>Top 5 Alabama Industries with Younger Workers, Share of Workers Ages 14-34, 2017</vt:lpstr>
      <vt:lpstr>Top 5 Alabama Industries with Older Workers, Share of Workers Ages 55+, 2017</vt:lpstr>
      <vt:lpstr>Alabama Workforce by Age Group</vt:lpstr>
      <vt:lpstr>Alabama Workers by Educational Attainment</vt:lpstr>
      <vt:lpstr>GDP and Nonfarm Employment  Forecast 2019</vt:lpstr>
      <vt:lpstr>Alabama Revenue Forecast  (Millions of Current Dollars)</vt:lpstr>
      <vt:lpstr>Alabama Population and Projections by Age Group</vt:lpstr>
      <vt:lpstr>ABCI  (Expectations from Previous Quarters)</vt:lpstr>
      <vt:lpstr>Alabama Forecast Summary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Alabama  Economic Outlook</dc:title>
  <dc:creator>Microsoft Office User</dc:creator>
  <cp:lastModifiedBy>Tatum, Morgan B</cp:lastModifiedBy>
  <cp:revision>88</cp:revision>
  <cp:lastPrinted>2019-01-09T14:13:05Z</cp:lastPrinted>
  <dcterms:created xsi:type="dcterms:W3CDTF">2017-12-20T15:35:47Z</dcterms:created>
  <dcterms:modified xsi:type="dcterms:W3CDTF">2019-01-09T16:48:53Z</dcterms:modified>
</cp:coreProperties>
</file>