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3662" r:id="rId2"/>
  </p:sldMasterIdLst>
  <p:notesMasterIdLst>
    <p:notesMasterId r:id="rId21"/>
  </p:notesMasterIdLst>
  <p:handoutMasterIdLst>
    <p:handoutMasterId r:id="rId22"/>
  </p:handoutMasterIdLst>
  <p:sldIdLst>
    <p:sldId id="256" r:id="rId3"/>
    <p:sldId id="413" r:id="rId4"/>
    <p:sldId id="411" r:id="rId5"/>
    <p:sldId id="412" r:id="rId6"/>
    <p:sldId id="423" r:id="rId7"/>
    <p:sldId id="406" r:id="rId8"/>
    <p:sldId id="405" r:id="rId9"/>
    <p:sldId id="403" r:id="rId10"/>
    <p:sldId id="404" r:id="rId11"/>
    <p:sldId id="258" r:id="rId12"/>
    <p:sldId id="414" r:id="rId13"/>
    <p:sldId id="416" r:id="rId14"/>
    <p:sldId id="417" r:id="rId15"/>
    <p:sldId id="418" r:id="rId16"/>
    <p:sldId id="419" r:id="rId17"/>
    <p:sldId id="420" r:id="rId18"/>
    <p:sldId id="421" r:id="rId19"/>
    <p:sldId id="425" r:id="rId2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 userDrawn="1">
          <p15:clr>
            <a:srgbClr val="A4A3A4"/>
          </p15:clr>
        </p15:guide>
        <p15:guide id="2" pos="4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1B32"/>
    <a:srgbClr val="6C32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941"/>
    <p:restoredTop sz="96192" autoAdjust="0"/>
  </p:normalViewPr>
  <p:slideViewPr>
    <p:cSldViewPr snapToGrid="0" snapToObjects="1" showGuides="1">
      <p:cViewPr varScale="1">
        <p:scale>
          <a:sx n="116" d="100"/>
          <a:sy n="116" d="100"/>
        </p:scale>
        <p:origin x="1086" y="108"/>
      </p:cViewPr>
      <p:guideLst>
        <p:guide orient="horz" pos="432"/>
        <p:guide pos="456"/>
      </p:guideLst>
    </p:cSldViewPr>
  </p:slideViewPr>
  <p:notesTextViewPr>
    <p:cViewPr>
      <p:scale>
        <a:sx n="1" d="1"/>
        <a:sy n="1" d="1"/>
      </p:scale>
      <p:origin x="0" y="0"/>
    </p:cViewPr>
  </p:notesTextViewPr>
  <p:sorterViewPr>
    <p:cViewPr varScale="1">
      <p:scale>
        <a:sx n="1" d="1"/>
        <a:sy n="1" d="1"/>
      </p:scale>
      <p:origin x="0" y="-50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torage.cba.ua.edu\cber\cber\Economic%20Outlook\2018%20Economic%20Outlook\Final%20Content%20from%20CBER\MSA_graphs_and_tables\10-12_Income%20and%20Wages%20201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storage.cba.ua.edu\cber\cber\Population%20Projections\Data_Additional\AL%20pyramid.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'11_MedianFamilyIncome,FY2016'!$G$5:$G$18</c:f>
              <c:strCache>
                <c:ptCount val="14"/>
                <c:pt idx="0">
                  <c:v>United States</c:v>
                </c:pt>
                <c:pt idx="1">
                  <c:v>Alabama</c:v>
                </c:pt>
                <c:pt idx="2">
                  <c:v>Anniston-Oxford</c:v>
                </c:pt>
                <c:pt idx="3">
                  <c:v>Auburn-Opelika</c:v>
                </c:pt>
                <c:pt idx="4">
                  <c:v>Birmingham-Hoover</c:v>
                </c:pt>
                <c:pt idx="5">
                  <c:v>Daphne-Fairhope-Foley</c:v>
                </c:pt>
                <c:pt idx="6">
                  <c:v>Decatur</c:v>
                </c:pt>
                <c:pt idx="7">
                  <c:v>Dothan</c:v>
                </c:pt>
                <c:pt idx="8">
                  <c:v>Florence-Muscle Shoals</c:v>
                </c:pt>
                <c:pt idx="9">
                  <c:v>Gadsden</c:v>
                </c:pt>
                <c:pt idx="10">
                  <c:v>Huntsville</c:v>
                </c:pt>
                <c:pt idx="11">
                  <c:v>Mobile</c:v>
                </c:pt>
                <c:pt idx="12">
                  <c:v>Montgomery</c:v>
                </c:pt>
                <c:pt idx="13">
                  <c:v>Tuscaloosa</c:v>
                </c:pt>
              </c:strCache>
            </c:strRef>
          </c:cat>
          <c:val>
            <c:numRef>
              <c:f>'11_MedianFamilyIncome,FY2016'!$H$5:$H$18</c:f>
              <c:numCache>
                <c:formatCode>"$"#,##0</c:formatCode>
                <c:ptCount val="14"/>
                <c:pt idx="0">
                  <c:v>71900</c:v>
                </c:pt>
                <c:pt idx="1">
                  <c:v>60200</c:v>
                </c:pt>
                <c:pt idx="2">
                  <c:v>56800</c:v>
                </c:pt>
                <c:pt idx="3">
                  <c:v>66900</c:v>
                </c:pt>
                <c:pt idx="4">
                  <c:v>71000</c:v>
                </c:pt>
                <c:pt idx="5">
                  <c:v>69400</c:v>
                </c:pt>
                <c:pt idx="6">
                  <c:v>58700</c:v>
                </c:pt>
                <c:pt idx="7">
                  <c:v>52200</c:v>
                </c:pt>
                <c:pt idx="8">
                  <c:v>57500</c:v>
                </c:pt>
                <c:pt idx="9">
                  <c:v>54100</c:v>
                </c:pt>
                <c:pt idx="10">
                  <c:v>78700</c:v>
                </c:pt>
                <c:pt idx="11">
                  <c:v>59800</c:v>
                </c:pt>
                <c:pt idx="12">
                  <c:v>62900</c:v>
                </c:pt>
                <c:pt idx="13">
                  <c:v>61500</c:v>
                </c:pt>
              </c:numCache>
            </c:numRef>
          </c:val>
          <c:extLst xmlns:c16r2="http://schemas.microsoft.com/office/drawing/2015/06/chart">
            <c:ext xmlns:c16="http://schemas.microsoft.com/office/drawing/2014/chart" uri="{C3380CC4-5D6E-409C-BE32-E72D297353CC}">
              <c16:uniqueId val="{00000000-0844-4537-8249-111F26A63AC0}"/>
            </c:ext>
          </c:extLst>
        </c:ser>
        <c:dLbls>
          <c:showLegendKey val="0"/>
          <c:showVal val="0"/>
          <c:showCatName val="0"/>
          <c:showSerName val="0"/>
          <c:showPercent val="0"/>
          <c:showBubbleSize val="0"/>
        </c:dLbls>
        <c:gapWidth val="74"/>
        <c:overlap val="58"/>
        <c:axId val="514722528"/>
        <c:axId val="514723312"/>
      </c:barChart>
      <c:catAx>
        <c:axId val="5147225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14723312"/>
        <c:crosses val="autoZero"/>
        <c:auto val="1"/>
        <c:lblAlgn val="ctr"/>
        <c:lblOffset val="100"/>
        <c:noMultiLvlLbl val="0"/>
      </c:catAx>
      <c:valAx>
        <c:axId val="514723312"/>
        <c:scaling>
          <c:orientation val="minMax"/>
        </c:scaling>
        <c:delete val="1"/>
        <c:axPos val="t"/>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crossAx val="514722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25656172694467"/>
          <c:y val="5.1450164373628322E-2"/>
          <c:w val="0.82278644801765644"/>
          <c:h val="0.83832632405318863"/>
        </c:manualLayout>
      </c:layout>
      <c:barChart>
        <c:barDir val="bar"/>
        <c:grouping val="clustered"/>
        <c:varyColors val="0"/>
        <c:ser>
          <c:idx val="0"/>
          <c:order val="0"/>
          <c:tx>
            <c:strRef>
              <c:f>'[AL pyramid.xlsx]pyramid'!$B$9</c:f>
              <c:strCache>
                <c:ptCount val="1"/>
                <c:pt idx="0">
                  <c:v>men</c:v>
                </c:pt>
              </c:strCache>
            </c:strRef>
          </c:tx>
          <c:spPr>
            <a:solidFill>
              <a:schemeClr val="accent1"/>
            </a:solidFill>
            <a:ln>
              <a:solidFill>
                <a:schemeClr val="bg1">
                  <a:lumMod val="50000"/>
                </a:schemeClr>
              </a:solidFill>
            </a:ln>
            <a:effectLst/>
          </c:spPr>
          <c:invertIfNegative val="0"/>
          <c:cat>
            <c:strRef>
              <c:f>'H:\Data _requestsH\[For TuscaloosaCo_presentation.xlsx]AL population'!$A$10:$A$27</c:f>
              <c:strCache>
                <c:ptCount val="18"/>
                <c:pt idx="0">
                  <c:v>0-4 years</c:v>
                </c:pt>
                <c:pt idx="1">
                  <c:v>5-9 years</c:v>
                </c:pt>
                <c:pt idx="2">
                  <c:v>10-14 years</c:v>
                </c:pt>
                <c:pt idx="3">
                  <c:v>15-19 years</c:v>
                </c:pt>
                <c:pt idx="4">
                  <c:v>20-24 years</c:v>
                </c:pt>
                <c:pt idx="5">
                  <c:v>25-29 years</c:v>
                </c:pt>
                <c:pt idx="6">
                  <c:v>30-34 years</c:v>
                </c:pt>
                <c:pt idx="7">
                  <c:v>35-39 years</c:v>
                </c:pt>
                <c:pt idx="8">
                  <c:v>40-44 years</c:v>
                </c:pt>
                <c:pt idx="9">
                  <c:v>45-49 years</c:v>
                </c:pt>
                <c:pt idx="10">
                  <c:v>50-54 years</c:v>
                </c:pt>
                <c:pt idx="11">
                  <c:v>55-59 years</c:v>
                </c:pt>
                <c:pt idx="12">
                  <c:v>60-64 years </c:v>
                </c:pt>
                <c:pt idx="13">
                  <c:v>65-69 years</c:v>
                </c:pt>
                <c:pt idx="14">
                  <c:v>70-74 years</c:v>
                </c:pt>
                <c:pt idx="15">
                  <c:v>75-79 years</c:v>
                </c:pt>
                <c:pt idx="16">
                  <c:v>80-84 years</c:v>
                </c:pt>
                <c:pt idx="17">
                  <c:v>85+ years</c:v>
                </c:pt>
              </c:strCache>
            </c:strRef>
          </c:cat>
          <c:val>
            <c:numRef>
              <c:f>'[AL pyramid.xlsx]pyramid'!$B$10:$B$27</c:f>
              <c:numCache>
                <c:formatCode>0</c:formatCode>
                <c:ptCount val="18"/>
                <c:pt idx="0">
                  <c:v>149374</c:v>
                </c:pt>
                <c:pt idx="1">
                  <c:v>153526</c:v>
                </c:pt>
                <c:pt idx="2">
                  <c:v>157478</c:v>
                </c:pt>
                <c:pt idx="3">
                  <c:v>161735</c:v>
                </c:pt>
                <c:pt idx="4">
                  <c:v>166366</c:v>
                </c:pt>
                <c:pt idx="5">
                  <c:v>167743</c:v>
                </c:pt>
                <c:pt idx="6">
                  <c:v>147599</c:v>
                </c:pt>
                <c:pt idx="7">
                  <c:v>146855</c:v>
                </c:pt>
                <c:pt idx="8">
                  <c:v>140254</c:v>
                </c:pt>
                <c:pt idx="9">
                  <c:v>152753</c:v>
                </c:pt>
                <c:pt idx="10">
                  <c:v>156734</c:v>
                </c:pt>
                <c:pt idx="11">
                  <c:v>161580</c:v>
                </c:pt>
                <c:pt idx="12">
                  <c:v>147832</c:v>
                </c:pt>
                <c:pt idx="13">
                  <c:v>125004</c:v>
                </c:pt>
                <c:pt idx="14">
                  <c:v>95008</c:v>
                </c:pt>
                <c:pt idx="15">
                  <c:v>62262</c:v>
                </c:pt>
                <c:pt idx="16">
                  <c:v>38581</c:v>
                </c:pt>
                <c:pt idx="17">
                  <c:v>29152</c:v>
                </c:pt>
              </c:numCache>
            </c:numRef>
          </c:val>
          <c:extLst xmlns:c16r2="http://schemas.microsoft.com/office/drawing/2015/06/chart">
            <c:ext xmlns:c16="http://schemas.microsoft.com/office/drawing/2014/chart" uri="{C3380CC4-5D6E-409C-BE32-E72D297353CC}">
              <c16:uniqueId val="{00000000-B11E-4CAC-BD0C-F8492F8EC43F}"/>
            </c:ext>
          </c:extLst>
        </c:ser>
        <c:ser>
          <c:idx val="2"/>
          <c:order val="1"/>
          <c:tx>
            <c:strRef>
              <c:f>'[AL pyramid.xlsx]pyramid'!$D$9</c:f>
              <c:strCache>
                <c:ptCount val="1"/>
                <c:pt idx="0">
                  <c:v>women</c:v>
                </c:pt>
              </c:strCache>
            </c:strRef>
          </c:tx>
          <c:spPr>
            <a:solidFill>
              <a:schemeClr val="accent6">
                <a:lumMod val="60000"/>
                <a:lumOff val="40000"/>
              </a:schemeClr>
            </a:solidFill>
            <a:ln>
              <a:solidFill>
                <a:schemeClr val="bg1">
                  <a:lumMod val="50000"/>
                </a:schemeClr>
              </a:solidFill>
            </a:ln>
            <a:effectLst/>
          </c:spPr>
          <c:invertIfNegative val="0"/>
          <c:cat>
            <c:strRef>
              <c:f>'H:\Data _requestsH\[For TuscaloosaCo_presentation.xlsx]AL population'!$A$10:$A$27</c:f>
              <c:strCache>
                <c:ptCount val="18"/>
                <c:pt idx="0">
                  <c:v>0-4 years</c:v>
                </c:pt>
                <c:pt idx="1">
                  <c:v>5-9 years</c:v>
                </c:pt>
                <c:pt idx="2">
                  <c:v>10-14 years</c:v>
                </c:pt>
                <c:pt idx="3">
                  <c:v>15-19 years</c:v>
                </c:pt>
                <c:pt idx="4">
                  <c:v>20-24 years</c:v>
                </c:pt>
                <c:pt idx="5">
                  <c:v>25-29 years</c:v>
                </c:pt>
                <c:pt idx="6">
                  <c:v>30-34 years</c:v>
                </c:pt>
                <c:pt idx="7">
                  <c:v>35-39 years</c:v>
                </c:pt>
                <c:pt idx="8">
                  <c:v>40-44 years</c:v>
                </c:pt>
                <c:pt idx="9">
                  <c:v>45-49 years</c:v>
                </c:pt>
                <c:pt idx="10">
                  <c:v>50-54 years</c:v>
                </c:pt>
                <c:pt idx="11">
                  <c:v>55-59 years</c:v>
                </c:pt>
                <c:pt idx="12">
                  <c:v>60-64 years </c:v>
                </c:pt>
                <c:pt idx="13">
                  <c:v>65-69 years</c:v>
                </c:pt>
                <c:pt idx="14">
                  <c:v>70-74 years</c:v>
                </c:pt>
                <c:pt idx="15">
                  <c:v>75-79 years</c:v>
                </c:pt>
                <c:pt idx="16">
                  <c:v>80-84 years</c:v>
                </c:pt>
                <c:pt idx="17">
                  <c:v>85+ years</c:v>
                </c:pt>
              </c:strCache>
            </c:strRef>
          </c:cat>
          <c:val>
            <c:numRef>
              <c:f>'[AL pyramid.xlsx]pyramid'!$D$10:$D$27</c:f>
              <c:numCache>
                <c:formatCode>General</c:formatCode>
                <c:ptCount val="18"/>
                <c:pt idx="0">
                  <c:v>-144180</c:v>
                </c:pt>
                <c:pt idx="1">
                  <c:v>-147759</c:v>
                </c:pt>
                <c:pt idx="2">
                  <c:v>-150981</c:v>
                </c:pt>
                <c:pt idx="3">
                  <c:v>-157072</c:v>
                </c:pt>
                <c:pt idx="4">
                  <c:v>-163231</c:v>
                </c:pt>
                <c:pt idx="5">
                  <c:v>-170408</c:v>
                </c:pt>
                <c:pt idx="6">
                  <c:v>-154552</c:v>
                </c:pt>
                <c:pt idx="7">
                  <c:v>-155256</c:v>
                </c:pt>
                <c:pt idx="8">
                  <c:v>-149430</c:v>
                </c:pt>
                <c:pt idx="9">
                  <c:v>-161003</c:v>
                </c:pt>
                <c:pt idx="10">
                  <c:v>-166142</c:v>
                </c:pt>
                <c:pt idx="11">
                  <c:v>-175678</c:v>
                </c:pt>
                <c:pt idx="12">
                  <c:v>-165455</c:v>
                </c:pt>
                <c:pt idx="13">
                  <c:v>-143689</c:v>
                </c:pt>
                <c:pt idx="14">
                  <c:v>-113631</c:v>
                </c:pt>
                <c:pt idx="15">
                  <c:v>-80897</c:v>
                </c:pt>
                <c:pt idx="16">
                  <c:v>-56520</c:v>
                </c:pt>
                <c:pt idx="17">
                  <c:v>-59027</c:v>
                </c:pt>
              </c:numCache>
            </c:numRef>
          </c:val>
          <c:extLst xmlns:c16r2="http://schemas.microsoft.com/office/drawing/2015/06/chart">
            <c:ext xmlns:c16="http://schemas.microsoft.com/office/drawing/2014/chart" uri="{C3380CC4-5D6E-409C-BE32-E72D297353CC}">
              <c16:uniqueId val="{00000001-B11E-4CAC-BD0C-F8492F8EC43F}"/>
            </c:ext>
          </c:extLst>
        </c:ser>
        <c:dLbls>
          <c:showLegendKey val="0"/>
          <c:showVal val="0"/>
          <c:showCatName val="0"/>
          <c:showSerName val="0"/>
          <c:showPercent val="0"/>
          <c:showBubbleSize val="0"/>
        </c:dLbls>
        <c:gapWidth val="0"/>
        <c:overlap val="100"/>
        <c:axId val="514718216"/>
        <c:axId val="514717432"/>
      </c:barChart>
      <c:catAx>
        <c:axId val="514718216"/>
        <c:scaling>
          <c:orientation val="minMax"/>
        </c:scaling>
        <c:delete val="0"/>
        <c:axPos val="l"/>
        <c:numFmt formatCode="General" sourceLinked="1"/>
        <c:majorTickMark val="cross"/>
        <c:minorTickMark val="none"/>
        <c:tickLblPos val="low"/>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514717432"/>
        <c:crosses val="autoZero"/>
        <c:auto val="1"/>
        <c:lblAlgn val="ctr"/>
        <c:lblOffset val="100"/>
        <c:noMultiLvlLbl val="0"/>
      </c:catAx>
      <c:valAx>
        <c:axId val="514717432"/>
        <c:scaling>
          <c:orientation val="minMax"/>
          <c:max val="180000"/>
          <c:min val="-180000"/>
        </c:scaling>
        <c:delete val="0"/>
        <c:axPos val="b"/>
        <c:majorGridlines>
          <c:spPr>
            <a:ln w="9525" cap="flat" cmpd="sng" algn="ctr">
              <a:solidFill>
                <a:schemeClr val="tx1">
                  <a:lumMod val="15000"/>
                  <a:lumOff val="85000"/>
                </a:schemeClr>
              </a:solidFill>
              <a:round/>
            </a:ln>
            <a:effectLst/>
          </c:spPr>
        </c:majorGridlines>
        <c:numFmt formatCode="#,##0;#,##0" sourceLinked="0"/>
        <c:majorTickMark val="cross"/>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514718216"/>
        <c:crosses val="autoZero"/>
        <c:crossBetween val="between"/>
        <c:majorUnit val="60000"/>
      </c:valAx>
      <c:spPr>
        <a:noFill/>
        <a:ln>
          <a:noFill/>
        </a:ln>
        <a:effectLst/>
      </c:spPr>
    </c:plotArea>
    <c:legend>
      <c:legendPos val="b"/>
      <c:layout>
        <c:manualLayout>
          <c:xMode val="edge"/>
          <c:yMode val="edge"/>
          <c:x val="0.6586383359699497"/>
          <c:y val="6.3554756171501053E-2"/>
          <c:w val="0.31878813400584322"/>
          <c:h val="0.12024385388875404"/>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solidFill>
            <a:sysClr val="windowText" lastClr="000000"/>
          </a:solidFill>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0.0203</cdr:x>
      <cdr:y>0.92987</cdr:y>
    </cdr:from>
    <cdr:to>
      <cdr:x>0.93542</cdr:x>
      <cdr:y>0.97823</cdr:y>
    </cdr:to>
    <cdr:sp macro="" textlink="">
      <cdr:nvSpPr>
        <cdr:cNvPr id="2" name="TextBox 1"/>
        <cdr:cNvSpPr txBox="1"/>
      </cdr:nvSpPr>
      <cdr:spPr>
        <a:xfrm xmlns:a="http://schemas.openxmlformats.org/drawingml/2006/main">
          <a:off x="104776" y="3662363"/>
          <a:ext cx="4724400" cy="190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530" cy="465292"/>
          </a:xfrm>
          <a:prstGeom prst="rect">
            <a:avLst/>
          </a:prstGeom>
        </p:spPr>
        <p:txBody>
          <a:bodyPr vert="horz" lIns="89703" tIns="44851" rIns="89703" bIns="44851" rtlCol="0"/>
          <a:lstStyle>
            <a:lvl1pPr algn="l">
              <a:defRPr sz="1200"/>
            </a:lvl1pPr>
          </a:lstStyle>
          <a:p>
            <a:endParaRPr lang="en-US"/>
          </a:p>
        </p:txBody>
      </p:sp>
      <p:sp>
        <p:nvSpPr>
          <p:cNvPr id="3" name="Date Placeholder 2"/>
          <p:cNvSpPr>
            <a:spLocks noGrp="1"/>
          </p:cNvSpPr>
          <p:nvPr>
            <p:ph type="dt" sz="quarter" idx="1"/>
          </p:nvPr>
        </p:nvSpPr>
        <p:spPr>
          <a:xfrm>
            <a:off x="3897746" y="0"/>
            <a:ext cx="2982530" cy="465292"/>
          </a:xfrm>
          <a:prstGeom prst="rect">
            <a:avLst/>
          </a:prstGeom>
        </p:spPr>
        <p:txBody>
          <a:bodyPr vert="horz" lIns="89703" tIns="44851" rIns="89703" bIns="44851" rtlCol="0"/>
          <a:lstStyle>
            <a:lvl1pPr algn="r">
              <a:defRPr sz="1200"/>
            </a:lvl1pPr>
          </a:lstStyle>
          <a:p>
            <a:fld id="{047FA405-D23D-4B7C-AFA6-10462C1166A5}" type="datetimeFigureOut">
              <a:rPr lang="en-US" smtClean="0"/>
              <a:t>1/9/2019</a:t>
            </a:fld>
            <a:endParaRPr lang="en-US"/>
          </a:p>
        </p:txBody>
      </p:sp>
      <p:sp>
        <p:nvSpPr>
          <p:cNvPr id="4" name="Footer Placeholder 3"/>
          <p:cNvSpPr>
            <a:spLocks noGrp="1"/>
          </p:cNvSpPr>
          <p:nvPr>
            <p:ph type="ftr" sz="quarter" idx="2"/>
          </p:nvPr>
        </p:nvSpPr>
        <p:spPr>
          <a:xfrm>
            <a:off x="0" y="8831108"/>
            <a:ext cx="2982530" cy="465292"/>
          </a:xfrm>
          <a:prstGeom prst="rect">
            <a:avLst/>
          </a:prstGeom>
        </p:spPr>
        <p:txBody>
          <a:bodyPr vert="horz" lIns="89703" tIns="44851" rIns="89703" bIns="44851" rtlCol="0" anchor="b"/>
          <a:lstStyle>
            <a:lvl1pPr algn="l">
              <a:defRPr sz="1200"/>
            </a:lvl1pPr>
          </a:lstStyle>
          <a:p>
            <a:endParaRPr lang="en-US"/>
          </a:p>
        </p:txBody>
      </p:sp>
      <p:sp>
        <p:nvSpPr>
          <p:cNvPr id="5" name="Slide Number Placeholder 4"/>
          <p:cNvSpPr>
            <a:spLocks noGrp="1"/>
          </p:cNvSpPr>
          <p:nvPr>
            <p:ph type="sldNum" sz="quarter" idx="3"/>
          </p:nvPr>
        </p:nvSpPr>
        <p:spPr>
          <a:xfrm>
            <a:off x="3897746" y="8831108"/>
            <a:ext cx="2982530" cy="465292"/>
          </a:xfrm>
          <a:prstGeom prst="rect">
            <a:avLst/>
          </a:prstGeom>
        </p:spPr>
        <p:txBody>
          <a:bodyPr vert="horz" lIns="89703" tIns="44851" rIns="89703" bIns="44851" rtlCol="0" anchor="b"/>
          <a:lstStyle>
            <a:lvl1pPr algn="r">
              <a:defRPr sz="1200"/>
            </a:lvl1pPr>
          </a:lstStyle>
          <a:p>
            <a:fld id="{A2A1DBDD-BBDF-4691-99B9-109A5DED787D}" type="slidenum">
              <a:rPr lang="en-US" smtClean="0"/>
              <a:t>‹#›</a:t>
            </a:fld>
            <a:endParaRPr lang="en-US"/>
          </a:p>
        </p:txBody>
      </p:sp>
    </p:spTree>
    <p:extLst>
      <p:ext uri="{BB962C8B-B14F-4D97-AF65-F5344CB8AC3E}">
        <p14:creationId xmlns:p14="http://schemas.microsoft.com/office/powerpoint/2010/main" val="3942976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32" tIns="46216" rIns="92432" bIns="46216" rtlCol="0"/>
          <a:lstStyle>
            <a:lvl1pPr algn="l">
              <a:defRPr sz="1200"/>
            </a:lvl1pPr>
          </a:lstStyle>
          <a:p>
            <a:endParaRPr lang="en-US"/>
          </a:p>
        </p:txBody>
      </p:sp>
      <p:sp>
        <p:nvSpPr>
          <p:cNvPr id="3" name="Date Placeholder 2"/>
          <p:cNvSpPr>
            <a:spLocks noGrp="1"/>
          </p:cNvSpPr>
          <p:nvPr>
            <p:ph type="dt" idx="1"/>
          </p:nvPr>
        </p:nvSpPr>
        <p:spPr>
          <a:xfrm>
            <a:off x="3898103" y="0"/>
            <a:ext cx="2982119" cy="466434"/>
          </a:xfrm>
          <a:prstGeom prst="rect">
            <a:avLst/>
          </a:prstGeom>
        </p:spPr>
        <p:txBody>
          <a:bodyPr vert="horz" lIns="92432" tIns="46216" rIns="92432" bIns="46216" rtlCol="0"/>
          <a:lstStyle>
            <a:lvl1pPr algn="r">
              <a:defRPr sz="1200"/>
            </a:lvl1pPr>
          </a:lstStyle>
          <a:p>
            <a:fld id="{19C90908-7B81-CB4F-B72A-DBF7DA874860}" type="datetimeFigureOut">
              <a:rPr lang="en-US" smtClean="0"/>
              <a:t>1/9/2019</a:t>
            </a:fld>
            <a:endParaRPr lang="en-US"/>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32" tIns="46216" rIns="92432" bIns="46216" rtlCol="0" anchor="ctr"/>
          <a:lstStyle/>
          <a:p>
            <a:endParaRPr lang="en-US"/>
          </a:p>
        </p:txBody>
      </p:sp>
      <p:sp>
        <p:nvSpPr>
          <p:cNvPr id="5" name="Notes Placeholder 4"/>
          <p:cNvSpPr>
            <a:spLocks noGrp="1"/>
          </p:cNvSpPr>
          <p:nvPr>
            <p:ph type="body" sz="quarter" idx="3"/>
          </p:nvPr>
        </p:nvSpPr>
        <p:spPr>
          <a:xfrm>
            <a:off x="688182" y="4473894"/>
            <a:ext cx="5505450" cy="3660458"/>
          </a:xfrm>
          <a:prstGeom prst="rect">
            <a:avLst/>
          </a:prstGeom>
        </p:spPr>
        <p:txBody>
          <a:bodyPr vert="horz" lIns="92432" tIns="46216" rIns="92432" bIns="462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82119" cy="466433"/>
          </a:xfrm>
          <a:prstGeom prst="rect">
            <a:avLst/>
          </a:prstGeom>
        </p:spPr>
        <p:txBody>
          <a:bodyPr vert="horz" lIns="92432" tIns="46216" rIns="92432" bIns="46216" rtlCol="0" anchor="b"/>
          <a:lstStyle>
            <a:lvl1pPr algn="l">
              <a:defRPr sz="1200"/>
            </a:lvl1pPr>
          </a:lstStyle>
          <a:p>
            <a:endParaRPr lang="en-US"/>
          </a:p>
        </p:txBody>
      </p:sp>
      <p:sp>
        <p:nvSpPr>
          <p:cNvPr id="7" name="Slide Number Placeholder 6"/>
          <p:cNvSpPr>
            <a:spLocks noGrp="1"/>
          </p:cNvSpPr>
          <p:nvPr>
            <p:ph type="sldNum" sz="quarter" idx="5"/>
          </p:nvPr>
        </p:nvSpPr>
        <p:spPr>
          <a:xfrm>
            <a:off x="3898103" y="8829968"/>
            <a:ext cx="2982119" cy="466433"/>
          </a:xfrm>
          <a:prstGeom prst="rect">
            <a:avLst/>
          </a:prstGeom>
        </p:spPr>
        <p:txBody>
          <a:bodyPr vert="horz" lIns="92432" tIns="46216" rIns="92432" bIns="46216" rtlCol="0" anchor="b"/>
          <a:lstStyle>
            <a:lvl1pPr algn="r">
              <a:defRPr sz="1200"/>
            </a:lvl1pPr>
          </a:lstStyle>
          <a:p>
            <a:fld id="{0550A425-E4C0-324D-B126-8AF7182CD321}" type="slidenum">
              <a:rPr lang="en-US" smtClean="0"/>
              <a:t>‹#›</a:t>
            </a:fld>
            <a:endParaRPr lang="en-US"/>
          </a:p>
        </p:txBody>
      </p:sp>
    </p:spTree>
    <p:extLst>
      <p:ext uri="{BB962C8B-B14F-4D97-AF65-F5344CB8AC3E}">
        <p14:creationId xmlns:p14="http://schemas.microsoft.com/office/powerpoint/2010/main" val="1858721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B30091-E3E8-42EF-9B67-DA2177458D8F}" type="slidenum">
              <a:rPr lang="en-US" smtClean="0"/>
              <a:pPr/>
              <a:t>2</a:t>
            </a:fld>
            <a:endParaRPr lang="en-US" smtClean="0"/>
          </a:p>
        </p:txBody>
      </p:sp>
    </p:spTree>
    <p:extLst>
      <p:ext uri="{BB962C8B-B14F-4D97-AF65-F5344CB8AC3E}">
        <p14:creationId xmlns:p14="http://schemas.microsoft.com/office/powerpoint/2010/main" val="1572316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B30091-E3E8-42EF-9B67-DA2177458D8F}" type="slidenum">
              <a:rPr lang="en-US" smtClean="0"/>
              <a:pPr/>
              <a:t>18</a:t>
            </a:fld>
            <a:endParaRPr lang="en-US" smtClean="0"/>
          </a:p>
        </p:txBody>
      </p:sp>
    </p:spTree>
    <p:extLst>
      <p:ext uri="{BB962C8B-B14F-4D97-AF65-F5344CB8AC3E}">
        <p14:creationId xmlns:p14="http://schemas.microsoft.com/office/powerpoint/2010/main" val="4008123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p:cNvPicPr/>
          <p:nvPr userDrawn="1"/>
        </p:nvPicPr>
        <p:blipFill>
          <a:blip r:embed="rId2" cstate="print">
            <a:extLst>
              <a:ext uri="{28A0092B-C50C-407E-A947-70E740481C1C}">
                <a14:useLocalDpi xmlns:a14="http://schemas.microsoft.com/office/drawing/2010/main" val="0"/>
              </a:ext>
            </a:extLst>
          </a:blip>
          <a:stretch>
            <a:fillRect/>
          </a:stretch>
        </p:blipFill>
        <p:spPr>
          <a:xfrm>
            <a:off x="295458" y="5863770"/>
            <a:ext cx="4653914" cy="552813"/>
          </a:xfrm>
          <a:prstGeom prst="rect">
            <a:avLst/>
          </a:prstGeom>
        </p:spPr>
      </p:pic>
    </p:spTree>
    <p:extLst>
      <p:ext uri="{BB962C8B-B14F-4D97-AF65-F5344CB8AC3E}">
        <p14:creationId xmlns:p14="http://schemas.microsoft.com/office/powerpoint/2010/main" val="100346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defRPr>
                <a:latin typeface="+mn-lt"/>
              </a:defRPr>
            </a:lvl1pPr>
          </a:lstStyle>
          <a:p>
            <a:r>
              <a:rPr lang="en-US" dirty="0"/>
              <a:t>Click to edit Master title style</a:t>
            </a:r>
          </a:p>
        </p:txBody>
      </p:sp>
    </p:spTree>
    <p:extLst>
      <p:ext uri="{BB962C8B-B14F-4D97-AF65-F5344CB8AC3E}">
        <p14:creationId xmlns:p14="http://schemas.microsoft.com/office/powerpoint/2010/main" val="95039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643884"/>
            <a:ext cx="7886700" cy="691035"/>
          </a:xfrm>
          <a:prstGeom prst="rect">
            <a:avLst/>
          </a:prstGeom>
        </p:spPr>
        <p:txBody>
          <a:bodyPr/>
          <a:lstStyle>
            <a:lvl1pPr>
              <a:defRPr sz="2800" b="1">
                <a:solidFill>
                  <a:srgbClr val="A82138"/>
                </a:solidFill>
                <a:latin typeface="+mn-lt"/>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1911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4266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92874"/>
            <a:ext cx="9152037" cy="365126"/>
          </a:xfrm>
          <a:prstGeom prst="rect">
            <a:avLst/>
          </a:prstGeom>
          <a:solidFill>
            <a:srgbClr val="9E1B32"/>
          </a:solidFill>
          <a:ln>
            <a:no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91260" y="6605727"/>
            <a:ext cx="2524386" cy="130844"/>
          </a:xfrm>
          <a:prstGeom prst="rect">
            <a:avLst/>
          </a:prstGeom>
        </p:spPr>
      </p:pic>
    </p:spTree>
    <p:extLst>
      <p:ext uri="{BB962C8B-B14F-4D97-AF65-F5344CB8AC3E}">
        <p14:creationId xmlns:p14="http://schemas.microsoft.com/office/powerpoint/2010/main" val="1073781763"/>
      </p:ext>
    </p:extLst>
  </p:cSld>
  <p:clrMap bg1="lt1" tx1="dk1" bg2="lt2" tx2="dk2" accent1="accent1" accent2="accent2" accent3="accent3" accent4="accent4" accent5="accent5" accent6="accent6" hlink="hlink" folHlink="folHlink"/>
  <p:sldLayoutIdLst>
    <p:sldLayoutId id="2147483661" r:id="rId1"/>
  </p:sldLayoutIdLst>
  <p:hf hdr="0" dt="0"/>
  <p:txStyles>
    <p:titleStyle>
      <a:lvl1pPr algn="l" defTabSz="914400" rtl="0" eaLnBrk="1" latinLnBrk="0" hangingPunct="1">
        <a:lnSpc>
          <a:spcPct val="90000"/>
        </a:lnSpc>
        <a:spcBef>
          <a:spcPct val="0"/>
        </a:spcBef>
        <a:buNone/>
        <a:defRPr sz="3000" b="1" i="0" kern="1200">
          <a:solidFill>
            <a:srgbClr val="9E1B32"/>
          </a:solidFill>
          <a:latin typeface="Trade Gothic LT Std Bold Condensed No. 20" charset="0"/>
          <a:ea typeface="Trade Gothic LT Std Bold Condensed No. 20" charset="0"/>
          <a:cs typeface="Trade Gothic LT Std Bold Condensed No. 2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0" y="6492874"/>
            <a:ext cx="9152037" cy="365126"/>
          </a:xfrm>
          <a:prstGeom prst="rect">
            <a:avLst/>
          </a:prstGeom>
          <a:solidFill>
            <a:srgbClr val="9E1B32"/>
          </a:solidFill>
          <a:ln>
            <a:no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021360" y="6612077"/>
            <a:ext cx="2524386" cy="130844"/>
          </a:xfrm>
          <a:prstGeom prst="rect">
            <a:avLst/>
          </a:prstGeom>
        </p:spPr>
      </p:pic>
      <p:sp>
        <p:nvSpPr>
          <p:cNvPr id="15" name="TextBox 14"/>
          <p:cNvSpPr txBox="1"/>
          <p:nvPr userDrawn="1"/>
        </p:nvSpPr>
        <p:spPr>
          <a:xfrm>
            <a:off x="8609246" y="6476998"/>
            <a:ext cx="534754" cy="369332"/>
          </a:xfrm>
          <a:prstGeom prst="rect">
            <a:avLst/>
          </a:prstGeom>
          <a:noFill/>
        </p:spPr>
        <p:txBody>
          <a:bodyPr wrap="square" rtlCol="0">
            <a:spAutoFit/>
          </a:bodyPr>
          <a:lstStyle/>
          <a:p>
            <a:fld id="{A3A5D9EA-0013-C943-B97D-3C9C262A5486}" type="slidenum">
              <a:rPr lang="en-US" smtClean="0">
                <a:solidFill>
                  <a:schemeClr val="bg1"/>
                </a:solidFill>
              </a:rPr>
              <a:t>‹#›</a:t>
            </a:fld>
            <a:endParaRPr lang="en-US" dirty="0">
              <a:solidFill>
                <a:schemeClr val="bg1"/>
              </a:solidFill>
            </a:endParaRPr>
          </a:p>
        </p:txBody>
      </p:sp>
      <p:pic>
        <p:nvPicPr>
          <p:cNvPr id="14" name="Picture 13"/>
          <p:cNvPicPr/>
          <p:nvPr userDrawn="1"/>
        </p:nvPicPr>
        <p:blipFill>
          <a:blip r:embed="rId6" cstate="print">
            <a:extLst>
              <a:ext uri="{28A0092B-C50C-407E-A947-70E740481C1C}">
                <a14:useLocalDpi xmlns:a14="http://schemas.microsoft.com/office/drawing/2010/main" val="0"/>
              </a:ext>
            </a:extLst>
          </a:blip>
          <a:stretch>
            <a:fillRect/>
          </a:stretch>
        </p:blipFill>
        <p:spPr>
          <a:xfrm>
            <a:off x="295458" y="5863770"/>
            <a:ext cx="4653914" cy="552813"/>
          </a:xfrm>
          <a:prstGeom prst="rect">
            <a:avLst/>
          </a:prstGeom>
        </p:spPr>
      </p:pic>
    </p:spTree>
    <p:extLst>
      <p:ext uri="{BB962C8B-B14F-4D97-AF65-F5344CB8AC3E}">
        <p14:creationId xmlns:p14="http://schemas.microsoft.com/office/powerpoint/2010/main" val="1892066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hf hdr="0" dt="0"/>
  <p:txStyles>
    <p:titleStyle>
      <a:lvl1pPr algn="l" defTabSz="914400" rtl="0" eaLnBrk="1" latinLnBrk="0" hangingPunct="1">
        <a:lnSpc>
          <a:spcPct val="90000"/>
        </a:lnSpc>
        <a:spcBef>
          <a:spcPct val="0"/>
        </a:spcBef>
        <a:buNone/>
        <a:defRPr sz="4400" b="1" kern="1200">
          <a:solidFill>
            <a:srgbClr val="9E1B32"/>
          </a:solidFill>
          <a:latin typeface="Trade Gothic LT Std Condensed No. 18 Oblique" charset="0"/>
          <a:ea typeface="Trade Gothic LT Std Condensed No. 18 Oblique" charset="0"/>
          <a:cs typeface="Trade Gothic LT Std Condensed No. 18 Obliqu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9297" y="643114"/>
            <a:ext cx="7900587" cy="773994"/>
          </a:xfrm>
        </p:spPr>
        <p:txBody>
          <a:bodyPr/>
          <a:lstStyle/>
          <a:p>
            <a:r>
              <a:rPr lang="en-US" sz="4000" dirty="0" smtClean="0"/>
              <a:t>Growing </a:t>
            </a:r>
            <a:r>
              <a:rPr lang="en-US" sz="4000" dirty="0"/>
              <a:t>the Alabama </a:t>
            </a:r>
            <a:r>
              <a:rPr lang="en-US" sz="4000" dirty="0" smtClean="0"/>
              <a:t>Economy</a:t>
            </a:r>
            <a:endParaRPr lang="en-US" sz="4000" dirty="0">
              <a:solidFill>
                <a:schemeClr val="accent1">
                  <a:lumMod val="50000"/>
                </a:schemeClr>
              </a:solidFill>
              <a:latin typeface="Arial" panose="020B0604020202020204" pitchFamily="34" charset="0"/>
              <a:cs typeface="Arial" panose="020B0604020202020204" pitchFamily="34" charset="0"/>
            </a:endParaRPr>
          </a:p>
        </p:txBody>
      </p:sp>
      <p:sp>
        <p:nvSpPr>
          <p:cNvPr id="7" name="Subtitle 2"/>
          <p:cNvSpPr>
            <a:spLocks noGrp="1"/>
          </p:cNvSpPr>
          <p:nvPr>
            <p:ph type="subTitle" idx="1"/>
          </p:nvPr>
        </p:nvSpPr>
        <p:spPr>
          <a:xfrm>
            <a:off x="1140591" y="2075499"/>
            <a:ext cx="6858000" cy="2501980"/>
          </a:xfrm>
        </p:spPr>
        <p:txBody>
          <a:bodyPr/>
          <a:lstStyle/>
          <a:p>
            <a:pPr>
              <a:lnSpc>
                <a:spcPct val="100000"/>
              </a:lnSpc>
            </a:pPr>
            <a:r>
              <a:rPr lang="en-US" sz="2600" b="1" dirty="0">
                <a:solidFill>
                  <a:schemeClr val="bg1">
                    <a:lumMod val="50000"/>
                  </a:schemeClr>
                </a:solidFill>
              </a:rPr>
              <a:t>Dr. Samuel Addy</a:t>
            </a:r>
          </a:p>
          <a:p>
            <a:pPr>
              <a:lnSpc>
                <a:spcPct val="100000"/>
              </a:lnSpc>
              <a:spcBef>
                <a:spcPts val="600"/>
              </a:spcBef>
            </a:pPr>
            <a:r>
              <a:rPr lang="en-US" sz="1600" i="1" dirty="0">
                <a:solidFill>
                  <a:schemeClr val="bg1">
                    <a:lumMod val="50000"/>
                  </a:schemeClr>
                </a:solidFill>
              </a:rPr>
              <a:t>Associate Dean for Economic Development Outreach </a:t>
            </a:r>
            <a:endParaRPr lang="en-US" sz="1600" i="1" dirty="0" smtClean="0">
              <a:solidFill>
                <a:schemeClr val="bg1">
                  <a:lumMod val="50000"/>
                </a:schemeClr>
              </a:solidFill>
            </a:endParaRPr>
          </a:p>
          <a:p>
            <a:pPr>
              <a:lnSpc>
                <a:spcPct val="100000"/>
              </a:lnSpc>
              <a:spcBef>
                <a:spcPts val="600"/>
              </a:spcBef>
            </a:pPr>
            <a:r>
              <a:rPr lang="en-US" sz="1600" i="1" dirty="0" smtClean="0">
                <a:solidFill>
                  <a:schemeClr val="bg1">
                    <a:lumMod val="50000"/>
                  </a:schemeClr>
                </a:solidFill>
              </a:rPr>
              <a:t>&amp; </a:t>
            </a:r>
            <a:r>
              <a:rPr lang="en-US" sz="1600" i="1" dirty="0">
                <a:solidFill>
                  <a:schemeClr val="bg1">
                    <a:lumMod val="50000"/>
                  </a:schemeClr>
                </a:solidFill>
              </a:rPr>
              <a:t>Senior Research Economist</a:t>
            </a:r>
          </a:p>
          <a:p>
            <a:pPr>
              <a:lnSpc>
                <a:spcPct val="100000"/>
              </a:lnSpc>
              <a:spcBef>
                <a:spcPts val="600"/>
              </a:spcBef>
            </a:pPr>
            <a:endParaRPr lang="en-US" sz="1600" dirty="0" smtClean="0"/>
          </a:p>
          <a:p>
            <a:pPr>
              <a:lnSpc>
                <a:spcPct val="100000"/>
              </a:lnSpc>
              <a:spcBef>
                <a:spcPts val="600"/>
              </a:spcBef>
            </a:pPr>
            <a:r>
              <a:rPr lang="en-US" sz="1600" dirty="0" smtClean="0">
                <a:solidFill>
                  <a:schemeClr val="bg1">
                    <a:lumMod val="50000"/>
                  </a:schemeClr>
                </a:solidFill>
              </a:rPr>
              <a:t>Center </a:t>
            </a:r>
            <a:r>
              <a:rPr lang="en-US" sz="1600" dirty="0">
                <a:solidFill>
                  <a:schemeClr val="bg1">
                    <a:lumMod val="50000"/>
                  </a:schemeClr>
                </a:solidFill>
              </a:rPr>
              <a:t>for Business and Economic </a:t>
            </a:r>
            <a:r>
              <a:rPr lang="en-US" sz="1600" dirty="0" smtClean="0">
                <a:solidFill>
                  <a:schemeClr val="bg1">
                    <a:lumMod val="50000"/>
                  </a:schemeClr>
                </a:solidFill>
              </a:rPr>
              <a:t>Research</a:t>
            </a:r>
          </a:p>
          <a:p>
            <a:pPr>
              <a:lnSpc>
                <a:spcPct val="100000"/>
              </a:lnSpc>
              <a:spcBef>
                <a:spcPts val="600"/>
              </a:spcBef>
            </a:pPr>
            <a:r>
              <a:rPr lang="en-US" sz="1600" dirty="0" smtClean="0">
                <a:solidFill>
                  <a:schemeClr val="bg1">
                    <a:lumMod val="50000"/>
                  </a:schemeClr>
                </a:solidFill>
              </a:rPr>
              <a:t>Culverhouse College of Business</a:t>
            </a:r>
          </a:p>
          <a:p>
            <a:pPr>
              <a:lnSpc>
                <a:spcPct val="100000"/>
              </a:lnSpc>
              <a:spcBef>
                <a:spcPts val="600"/>
              </a:spcBef>
            </a:pPr>
            <a:r>
              <a:rPr lang="en-US" sz="1600" dirty="0" smtClean="0">
                <a:solidFill>
                  <a:schemeClr val="bg1">
                    <a:lumMod val="50000"/>
                  </a:schemeClr>
                </a:solidFill>
              </a:rPr>
              <a:t>The </a:t>
            </a:r>
            <a:r>
              <a:rPr lang="en-US" sz="1600" dirty="0">
                <a:solidFill>
                  <a:schemeClr val="bg1">
                    <a:lumMod val="50000"/>
                  </a:schemeClr>
                </a:solidFill>
              </a:rPr>
              <a:t>University of </a:t>
            </a:r>
            <a:r>
              <a:rPr lang="en-US" sz="1600" dirty="0" smtClean="0">
                <a:solidFill>
                  <a:schemeClr val="bg1">
                    <a:lumMod val="50000"/>
                  </a:schemeClr>
                </a:solidFill>
              </a:rPr>
              <a:t>Alabama</a:t>
            </a:r>
            <a:endParaRPr lang="en-US" sz="1600" dirty="0">
              <a:solidFill>
                <a:schemeClr val="bg1">
                  <a:lumMod val="50000"/>
                </a:schemeClr>
              </a:solidFill>
            </a:endParaRPr>
          </a:p>
        </p:txBody>
      </p:sp>
      <p:sp>
        <p:nvSpPr>
          <p:cNvPr id="8" name="TextBox 7"/>
          <p:cNvSpPr txBox="1"/>
          <p:nvPr/>
        </p:nvSpPr>
        <p:spPr>
          <a:xfrm>
            <a:off x="1410789" y="4847715"/>
            <a:ext cx="6409507" cy="369332"/>
          </a:xfrm>
          <a:prstGeom prst="rect">
            <a:avLst/>
          </a:prstGeom>
          <a:noFill/>
        </p:spPr>
        <p:txBody>
          <a:bodyPr wrap="square" rtlCol="0">
            <a:spAutoFit/>
          </a:bodyPr>
          <a:lstStyle/>
          <a:p>
            <a:pPr algn="ctr">
              <a:spcBef>
                <a:spcPts val="600"/>
              </a:spcBef>
            </a:pPr>
            <a:r>
              <a:rPr lang="en-US" b="1" dirty="0">
                <a:solidFill>
                  <a:srgbClr val="9E1B32"/>
                </a:solidFill>
              </a:rPr>
              <a:t>January </a:t>
            </a:r>
            <a:r>
              <a:rPr lang="en-US" b="1" dirty="0" smtClean="0">
                <a:solidFill>
                  <a:srgbClr val="9E1B32"/>
                </a:solidFill>
              </a:rPr>
              <a:t>10, 2019		Montgomery</a:t>
            </a:r>
            <a:r>
              <a:rPr lang="en-US" b="1" dirty="0">
                <a:solidFill>
                  <a:srgbClr val="9E1B32"/>
                </a:solidFill>
              </a:rPr>
              <a:t>, </a:t>
            </a:r>
            <a:r>
              <a:rPr lang="en-US" b="1" dirty="0" smtClean="0">
                <a:solidFill>
                  <a:srgbClr val="9E1B32"/>
                </a:solidFill>
              </a:rPr>
              <a:t>Alabama</a:t>
            </a:r>
            <a:endParaRPr lang="en-US" b="1" dirty="0">
              <a:solidFill>
                <a:srgbClr val="9E1B32"/>
              </a:solidFill>
            </a:endParaRPr>
          </a:p>
        </p:txBody>
      </p:sp>
    </p:spTree>
    <p:extLst>
      <p:ext uri="{BB962C8B-B14F-4D97-AF65-F5344CB8AC3E}">
        <p14:creationId xmlns:p14="http://schemas.microsoft.com/office/powerpoint/2010/main" val="959162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456" y="472553"/>
            <a:ext cx="7886700" cy="542510"/>
          </a:xfrm>
        </p:spPr>
        <p:txBody>
          <a:bodyPr>
            <a:normAutofit/>
          </a:bodyPr>
          <a:lstStyle/>
          <a:p>
            <a:r>
              <a:rPr lang="en-US" sz="2800" dirty="0"/>
              <a:t> </a:t>
            </a:r>
            <a:r>
              <a:rPr lang="en-US" sz="2800" dirty="0">
                <a:ln w="50800"/>
                <a:latin typeface="Arial" panose="020B0604020202020204" pitchFamily="34" charset="0"/>
                <a:cs typeface="Arial" panose="020B0604020202020204" pitchFamily="34" charset="0"/>
              </a:rPr>
              <a:t>T</a:t>
            </a:r>
            <a:r>
              <a:rPr lang="en-US" sz="2800" dirty="0" smtClean="0">
                <a:ln w="50800"/>
                <a:latin typeface="Arial" panose="020B0604020202020204" pitchFamily="34" charset="0"/>
                <a:cs typeface="Arial" panose="020B0604020202020204" pitchFamily="34" charset="0"/>
              </a:rPr>
              <a:t>he </a:t>
            </a:r>
            <a:r>
              <a:rPr lang="en-US" sz="2800" dirty="0">
                <a:ln w="50800"/>
                <a:latin typeface="Arial" panose="020B0604020202020204" pitchFamily="34" charset="0"/>
                <a:cs typeface="Arial" panose="020B0604020202020204" pitchFamily="34" charset="0"/>
              </a:rPr>
              <a:t>Economy and Economic Development</a:t>
            </a:r>
            <a:endParaRPr lang="en-US" sz="2800" dirty="0"/>
          </a:p>
        </p:txBody>
      </p:sp>
      <p:sp>
        <p:nvSpPr>
          <p:cNvPr id="5" name="Rectangle 3"/>
          <p:cNvSpPr txBox="1">
            <a:spLocks noChangeArrowheads="1"/>
          </p:cNvSpPr>
          <p:nvPr/>
        </p:nvSpPr>
        <p:spPr>
          <a:xfrm>
            <a:off x="726732" y="1333046"/>
            <a:ext cx="7792934" cy="220306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SzPct val="65000"/>
              <a:buFontTx/>
              <a:buBlip>
                <a:blip r:embed="rId2"/>
              </a:buBlip>
              <a:defRPr sz="2400" kern="1200">
                <a:solidFill>
                  <a:schemeClr val="tx1"/>
                </a:solidFill>
                <a:latin typeface="+mn-lt"/>
                <a:ea typeface="+mn-ea"/>
                <a:cs typeface="Arial" pitchFamily="34" charset="0"/>
              </a:defRPr>
            </a:lvl1pPr>
            <a:lvl2pPr marL="742950" indent="-285750" algn="l" defTabSz="914400" rtl="0" eaLnBrk="1" latinLnBrk="0" hangingPunct="1">
              <a:spcBef>
                <a:spcPct val="20000"/>
              </a:spcBef>
              <a:buClr>
                <a:schemeClr val="accent1">
                  <a:lumMod val="75000"/>
                </a:schemeClr>
              </a:buClr>
              <a:buFont typeface="Arial" pitchFamily="34" charset="0"/>
              <a:buChar char="–"/>
              <a:defRPr sz="2000" kern="1200">
                <a:solidFill>
                  <a:schemeClr val="tx1"/>
                </a:solidFill>
                <a:latin typeface="+mn-lt"/>
                <a:ea typeface="+mn-ea"/>
                <a:cs typeface="Arial" pitchFamily="34" charset="0"/>
              </a:defRPr>
            </a:lvl2pPr>
            <a:lvl3pPr marL="1143000" indent="-228600" algn="l" defTabSz="914400" rtl="0" eaLnBrk="1" latinLnBrk="0" hangingPunct="1">
              <a:spcBef>
                <a:spcPct val="20000"/>
              </a:spcBef>
              <a:buClr>
                <a:schemeClr val="accent1">
                  <a:lumMod val="75000"/>
                </a:schemeClr>
              </a:buClr>
              <a:buFont typeface="Arial" pitchFamily="34" charset="0"/>
              <a:buChar char="•"/>
              <a:defRPr sz="2000" kern="1200">
                <a:solidFill>
                  <a:schemeClr val="tx1"/>
                </a:solidFill>
                <a:latin typeface="+mn-lt"/>
                <a:ea typeface="+mn-ea"/>
                <a:cs typeface="Arial" pitchFamily="34" charset="0"/>
              </a:defRPr>
            </a:lvl3pPr>
            <a:lvl4pPr marL="1600200" indent="-228600" algn="l" defTabSz="914400" rtl="0" eaLnBrk="1" latinLnBrk="0" hangingPunct="1">
              <a:spcBef>
                <a:spcPct val="20000"/>
              </a:spcBef>
              <a:buClr>
                <a:schemeClr val="accent1">
                  <a:lumMod val="75000"/>
                </a:schemeClr>
              </a:buClr>
              <a:buFont typeface="Arial" pitchFamily="34" charset="0"/>
              <a:buChar char="–"/>
              <a:defRPr sz="1800" kern="1200">
                <a:solidFill>
                  <a:schemeClr val="tx1"/>
                </a:solidFill>
                <a:latin typeface="+mn-lt"/>
                <a:ea typeface="+mn-ea"/>
                <a:cs typeface="Arial" pitchFamily="34" charset="0"/>
              </a:defRPr>
            </a:lvl4pPr>
            <a:lvl5pPr marL="2057400" indent="-228600" algn="l" defTabSz="914400" rtl="0" eaLnBrk="1" latinLnBrk="0" hangingPunct="1">
              <a:spcBef>
                <a:spcPct val="20000"/>
              </a:spcBef>
              <a:buClr>
                <a:schemeClr val="accent1">
                  <a:lumMod val="75000"/>
                </a:schemeClr>
              </a:buClr>
              <a:buFont typeface="Arial" pitchFamily="34" charset="0"/>
              <a:buChar char="»"/>
              <a:defRPr sz="18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Aft>
                <a:spcPct val="30000"/>
              </a:spcAft>
              <a:buFontTx/>
              <a:buNone/>
            </a:pPr>
            <a:r>
              <a:rPr lang="en-US" sz="1800" dirty="0" smtClean="0">
                <a:latin typeface="Arial" pitchFamily="34" charset="0"/>
              </a:rPr>
              <a:t>Economy = People + Institutions + Property = Private &amp; Public Sectors</a:t>
            </a:r>
          </a:p>
          <a:p>
            <a:pPr>
              <a:spcBef>
                <a:spcPts val="0"/>
              </a:spcBef>
              <a:buFontTx/>
              <a:buNone/>
            </a:pPr>
            <a:endParaRPr lang="en-US" sz="1800" dirty="0" smtClean="0">
              <a:latin typeface="Arial" pitchFamily="34" charset="0"/>
            </a:endParaRPr>
          </a:p>
          <a:p>
            <a:pPr>
              <a:lnSpc>
                <a:spcPct val="90000"/>
              </a:lnSpc>
              <a:spcAft>
                <a:spcPct val="30000"/>
              </a:spcAft>
              <a:buFontTx/>
              <a:buNone/>
            </a:pPr>
            <a:r>
              <a:rPr lang="en-US" sz="1800" b="1" dirty="0" smtClean="0">
                <a:latin typeface="Arial" pitchFamily="34" charset="0"/>
              </a:rPr>
              <a:t>Economic Development  = Higher or better quality of life</a:t>
            </a:r>
          </a:p>
          <a:p>
            <a:pPr>
              <a:lnSpc>
                <a:spcPct val="90000"/>
              </a:lnSpc>
              <a:spcAft>
                <a:spcPct val="30000"/>
              </a:spcAft>
              <a:buFontTx/>
              <a:buNone/>
            </a:pPr>
            <a:r>
              <a:rPr lang="en-US" sz="1800" dirty="0" smtClean="0">
                <a:latin typeface="Arial" pitchFamily="34" charset="0"/>
              </a:rPr>
              <a:t>Human Capital Development = Improved education and healthcare</a:t>
            </a:r>
          </a:p>
          <a:p>
            <a:pPr>
              <a:lnSpc>
                <a:spcPct val="90000"/>
              </a:lnSpc>
              <a:spcAft>
                <a:spcPct val="30000"/>
              </a:spcAft>
              <a:buFontTx/>
              <a:buNone/>
            </a:pPr>
            <a:r>
              <a:rPr lang="en-US" sz="1800" dirty="0" smtClean="0">
                <a:latin typeface="Arial" pitchFamily="34" charset="0"/>
              </a:rPr>
              <a:t>Institutional  Development = Better government, companies, culture </a:t>
            </a:r>
          </a:p>
          <a:p>
            <a:pPr>
              <a:lnSpc>
                <a:spcPct val="90000"/>
              </a:lnSpc>
              <a:spcAft>
                <a:spcPct val="30000"/>
              </a:spcAft>
              <a:buFontTx/>
              <a:buNone/>
            </a:pPr>
            <a:r>
              <a:rPr lang="en-US" sz="1800" dirty="0" smtClean="0">
                <a:latin typeface="Arial" pitchFamily="34" charset="0"/>
              </a:rPr>
              <a:t>Physical Capital Development = Better infrastructure and environment</a:t>
            </a:r>
          </a:p>
        </p:txBody>
      </p:sp>
      <p:sp>
        <p:nvSpPr>
          <p:cNvPr id="9" name="TextBox 8"/>
          <p:cNvSpPr txBox="1"/>
          <p:nvPr/>
        </p:nvSpPr>
        <p:spPr>
          <a:xfrm>
            <a:off x="717530" y="3993542"/>
            <a:ext cx="7682552" cy="1006429"/>
          </a:xfrm>
          <a:prstGeom prst="rect">
            <a:avLst/>
          </a:prstGeom>
          <a:noFill/>
        </p:spPr>
        <p:txBody>
          <a:bodyPr wrap="none" rtlCol="0">
            <a:spAutoFit/>
          </a:bodyPr>
          <a:lstStyle/>
          <a:p>
            <a:pPr>
              <a:lnSpc>
                <a:spcPct val="90000"/>
              </a:lnSpc>
              <a:spcAft>
                <a:spcPct val="30000"/>
              </a:spcAft>
              <a:buFontTx/>
              <a:buNone/>
            </a:pPr>
            <a:r>
              <a:rPr lang="en-US" b="1" dirty="0" smtClean="0">
                <a:solidFill>
                  <a:srgbClr val="9E1B32"/>
                </a:solidFill>
                <a:latin typeface="Arial" pitchFamily="34" charset="0"/>
              </a:rPr>
              <a:t>Workforce development (especially education) is the most essential </a:t>
            </a:r>
          </a:p>
          <a:p>
            <a:pPr>
              <a:lnSpc>
                <a:spcPct val="90000"/>
              </a:lnSpc>
              <a:spcAft>
                <a:spcPct val="30000"/>
              </a:spcAft>
              <a:buFontTx/>
              <a:buNone/>
            </a:pPr>
            <a:r>
              <a:rPr lang="en-US" b="1" dirty="0" smtClean="0">
                <a:solidFill>
                  <a:srgbClr val="9E1B32"/>
                </a:solidFill>
                <a:latin typeface="Arial" pitchFamily="34" charset="0"/>
              </a:rPr>
              <a:t>part of Economic </a:t>
            </a:r>
            <a:r>
              <a:rPr lang="en-US" b="1" dirty="0">
                <a:solidFill>
                  <a:srgbClr val="9E1B32"/>
                </a:solidFill>
                <a:latin typeface="Arial" pitchFamily="34" charset="0"/>
              </a:rPr>
              <a:t>development </a:t>
            </a:r>
            <a:endParaRPr lang="en-US" b="1" dirty="0" smtClean="0">
              <a:solidFill>
                <a:srgbClr val="9E1B32"/>
              </a:solidFill>
              <a:latin typeface="Arial" pitchFamily="34" charset="0"/>
            </a:endParaRPr>
          </a:p>
          <a:p>
            <a:pPr>
              <a:lnSpc>
                <a:spcPct val="90000"/>
              </a:lnSpc>
              <a:spcAft>
                <a:spcPct val="30000"/>
              </a:spcAft>
              <a:buFontTx/>
              <a:buNone/>
            </a:pPr>
            <a:r>
              <a:rPr lang="en-US" b="1" dirty="0" smtClean="0">
                <a:latin typeface="Arial" pitchFamily="34" charset="0"/>
              </a:rPr>
              <a:t>*** </a:t>
            </a:r>
            <a:r>
              <a:rPr lang="en-US" b="1" dirty="0">
                <a:latin typeface="Arial" pitchFamily="34" charset="0"/>
              </a:rPr>
              <a:t>Informal education </a:t>
            </a:r>
            <a:r>
              <a:rPr lang="en-US" b="1" dirty="0" smtClean="0">
                <a:latin typeface="Arial" pitchFamily="34" charset="0"/>
              </a:rPr>
              <a:t>and employment efforts are </a:t>
            </a:r>
            <a:r>
              <a:rPr lang="en-US" b="1" dirty="0">
                <a:latin typeface="Arial" pitchFamily="34" charset="0"/>
              </a:rPr>
              <a:t>also </a:t>
            </a:r>
            <a:r>
              <a:rPr lang="en-US" b="1" dirty="0" smtClean="0">
                <a:latin typeface="Arial" pitchFamily="34" charset="0"/>
              </a:rPr>
              <a:t>important</a:t>
            </a:r>
            <a:endParaRPr lang="en-US" dirty="0">
              <a:latin typeface="Arial" pitchFamily="34" charset="0"/>
            </a:endParaRPr>
          </a:p>
        </p:txBody>
      </p:sp>
    </p:spTree>
    <p:extLst>
      <p:ext uri="{BB962C8B-B14F-4D97-AF65-F5344CB8AC3E}">
        <p14:creationId xmlns:p14="http://schemas.microsoft.com/office/powerpoint/2010/main" val="1242608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bwMode="auto">
          <a:xfrm>
            <a:off x="655945" y="1127863"/>
            <a:ext cx="7915052" cy="4680838"/>
          </a:xfrm>
          <a:prstGeom prst="rect">
            <a:avLst/>
          </a:prstGeom>
          <a:noFill/>
          <a:ln>
            <a:miter lim="800000"/>
            <a:headEnd/>
            <a:tailEnd/>
          </a:ln>
        </p:spPr>
        <p:txBody>
          <a:bodyPr vert="horz" lIns="91440" tIns="45720" rIns="91440" bIns="45720" rtlCol="0">
            <a:noAutofit/>
          </a:bodyPr>
          <a:lstStyle/>
          <a:p>
            <a:pPr marL="342900" lvl="0" indent="-342900">
              <a:spcBef>
                <a:spcPct val="20000"/>
              </a:spcBef>
              <a:spcAft>
                <a:spcPts val="600"/>
              </a:spcAft>
              <a:buSzPct val="90000"/>
              <a:buBlip>
                <a:blip r:embed="rId2"/>
              </a:buBlip>
              <a:defRPr/>
            </a:pPr>
            <a:r>
              <a:rPr lang="en-US" dirty="0" smtClean="0">
                <a:latin typeface="Arial" pitchFamily="34" charset="0"/>
                <a:cs typeface="Arial" pitchFamily="34" charset="0"/>
              </a:rPr>
              <a:t>Sustained and optimal economic </a:t>
            </a:r>
            <a:r>
              <a:rPr lang="en-US" dirty="0">
                <a:latin typeface="Arial" pitchFamily="34" charset="0"/>
                <a:cs typeface="Arial" pitchFamily="34" charset="0"/>
              </a:rPr>
              <a:t>growth for </a:t>
            </a:r>
            <a:r>
              <a:rPr lang="en-US" dirty="0" smtClean="0">
                <a:latin typeface="Arial" pitchFamily="34" charset="0"/>
                <a:cs typeface="Arial" pitchFamily="34" charset="0"/>
              </a:rPr>
              <a:t>Alabama will require rebalancing the economy by raising the public spending share of GDP </a:t>
            </a:r>
          </a:p>
          <a:p>
            <a:pPr marL="342900" lvl="0" indent="-342900">
              <a:spcBef>
                <a:spcPct val="20000"/>
              </a:spcBef>
              <a:spcAft>
                <a:spcPts val="600"/>
              </a:spcAft>
              <a:buSzPct val="90000"/>
              <a:buBlip>
                <a:blip r:embed="rId2"/>
              </a:buBlip>
              <a:defRPr/>
            </a:pPr>
            <a:r>
              <a:rPr lang="en-US" b="1" dirty="0" smtClean="0">
                <a:latin typeface="Arial" pitchFamily="34" charset="0"/>
                <a:cs typeface="Arial" pitchFamily="34" charset="0"/>
              </a:rPr>
              <a:t>Goal</a:t>
            </a:r>
            <a:r>
              <a:rPr lang="en-US" dirty="0">
                <a:latin typeface="Arial" pitchFamily="34" charset="0"/>
                <a:cs typeface="Arial" pitchFamily="34" charset="0"/>
              </a:rPr>
              <a:t>: </a:t>
            </a:r>
            <a:r>
              <a:rPr lang="en-US" dirty="0" smtClean="0">
                <a:latin typeface="Arial" pitchFamily="34" charset="0"/>
                <a:cs typeface="Arial" pitchFamily="34" charset="0"/>
              </a:rPr>
              <a:t>Broad-based </a:t>
            </a:r>
            <a:r>
              <a:rPr lang="en-US" dirty="0">
                <a:latin typeface="Arial" pitchFamily="34" charset="0"/>
                <a:cs typeface="Arial" pitchFamily="34" charset="0"/>
              </a:rPr>
              <a:t>economic growth for all of Alabama with a focus on increasing the ratio of state to national per capita income</a:t>
            </a:r>
          </a:p>
          <a:p>
            <a:pPr marL="342900" indent="-342900">
              <a:spcBef>
                <a:spcPct val="20000"/>
              </a:spcBef>
              <a:spcAft>
                <a:spcPts val="600"/>
              </a:spcAft>
              <a:buSzPct val="90000"/>
              <a:buBlip>
                <a:blip r:embed="rId2"/>
              </a:buBlip>
              <a:defRPr/>
            </a:pPr>
            <a:r>
              <a:rPr lang="en-US" b="1" dirty="0" smtClean="0">
                <a:latin typeface="Arial" panose="020B0604020202020204" pitchFamily="34" charset="0"/>
                <a:cs typeface="Arial" pitchFamily="34" charset="0"/>
              </a:rPr>
              <a:t>Education </a:t>
            </a:r>
            <a:r>
              <a:rPr lang="en-US" b="1" dirty="0">
                <a:latin typeface="Arial" panose="020B0604020202020204" pitchFamily="34" charset="0"/>
                <a:cs typeface="Arial" pitchFamily="34" charset="0"/>
              </a:rPr>
              <a:t>is </a:t>
            </a:r>
            <a:r>
              <a:rPr lang="en-US" b="1" dirty="0" smtClean="0">
                <a:latin typeface="Arial" panose="020B0604020202020204" pitchFamily="34" charset="0"/>
                <a:cs typeface="Arial" pitchFamily="34" charset="0"/>
              </a:rPr>
              <a:t>key </a:t>
            </a:r>
            <a:r>
              <a:rPr lang="en-US" b="1" dirty="0" smtClean="0">
                <a:solidFill>
                  <a:srgbClr val="580000"/>
                </a:solidFill>
                <a:latin typeface="Arial" panose="020B0604020202020204" pitchFamily="34" charset="0"/>
                <a:cs typeface="Arial" pitchFamily="34" charset="0"/>
              </a:rPr>
              <a:t>(no economic development otherwise)</a:t>
            </a:r>
          </a:p>
          <a:p>
            <a:pPr marL="342900" indent="-342900">
              <a:spcBef>
                <a:spcPct val="20000"/>
              </a:spcBef>
              <a:spcAft>
                <a:spcPts val="600"/>
              </a:spcAft>
              <a:buSzPct val="90000"/>
              <a:buBlip>
                <a:blip r:embed="rId2"/>
              </a:buBlip>
              <a:defRPr/>
            </a:pPr>
            <a:r>
              <a:rPr lang="en-US" b="1" dirty="0">
                <a:latin typeface="Arial" panose="020B0604020202020204" pitchFamily="34" charset="0"/>
                <a:cs typeface="Arial" pitchFamily="34" charset="0"/>
              </a:rPr>
              <a:t>Healthcare too</a:t>
            </a:r>
          </a:p>
          <a:p>
            <a:pPr marL="342900" indent="-342900">
              <a:spcBef>
                <a:spcPct val="20000"/>
              </a:spcBef>
              <a:spcAft>
                <a:spcPts val="600"/>
              </a:spcAft>
              <a:buSzPct val="90000"/>
              <a:buBlip>
                <a:blip r:embed="rId2"/>
              </a:buBlip>
              <a:defRPr/>
            </a:pPr>
            <a:r>
              <a:rPr lang="en-US" b="1" dirty="0">
                <a:latin typeface="Arial" panose="020B0604020202020204" pitchFamily="34" charset="0"/>
                <a:cs typeface="Arial" pitchFamily="34" charset="0"/>
              </a:rPr>
              <a:t>A better tax system is needed </a:t>
            </a:r>
            <a:r>
              <a:rPr lang="en-US" dirty="0">
                <a:latin typeface="Arial" panose="020B0604020202020204" pitchFamily="34" charset="0"/>
                <a:cs typeface="Arial" pitchFamily="34" charset="0"/>
              </a:rPr>
              <a:t>because what we currently have</a:t>
            </a:r>
          </a:p>
          <a:p>
            <a:pPr marL="800100" lvl="1" indent="-342900">
              <a:spcBef>
                <a:spcPct val="20000"/>
              </a:spcBef>
              <a:spcAft>
                <a:spcPts val="600"/>
              </a:spcAft>
              <a:buSzPct val="90000"/>
              <a:buFont typeface="Courier New" panose="02070309020205020404" pitchFamily="49" charset="0"/>
              <a:buChar char="o"/>
              <a:defRPr/>
            </a:pPr>
            <a:r>
              <a:rPr lang="en-US" dirty="0">
                <a:latin typeface="Arial" panose="020B0604020202020204" pitchFamily="34" charset="0"/>
                <a:cs typeface="Arial" pitchFamily="34" charset="0"/>
              </a:rPr>
              <a:t>raises inadequate revenue</a:t>
            </a:r>
          </a:p>
          <a:p>
            <a:pPr marL="800100" lvl="1" indent="-342900">
              <a:spcBef>
                <a:spcPct val="20000"/>
              </a:spcBef>
              <a:spcAft>
                <a:spcPts val="600"/>
              </a:spcAft>
              <a:buSzPct val="90000"/>
              <a:buFont typeface="Courier New" panose="02070309020205020404" pitchFamily="49" charset="0"/>
              <a:buChar char="o"/>
              <a:defRPr/>
            </a:pPr>
            <a:r>
              <a:rPr lang="en-US" dirty="0">
                <a:latin typeface="Arial" panose="020B0604020202020204" pitchFamily="34" charset="0"/>
                <a:cs typeface="Arial" pitchFamily="34" charset="0"/>
              </a:rPr>
              <a:t>is regressive</a:t>
            </a:r>
          </a:p>
          <a:p>
            <a:pPr marL="800100" lvl="1" indent="-342900">
              <a:spcBef>
                <a:spcPct val="20000"/>
              </a:spcBef>
              <a:spcAft>
                <a:spcPts val="600"/>
              </a:spcAft>
              <a:buSzPct val="90000"/>
              <a:buFont typeface="Courier New" panose="02070309020205020404" pitchFamily="49" charset="0"/>
              <a:buChar char="o"/>
              <a:defRPr/>
            </a:pPr>
            <a:r>
              <a:rPr lang="en-US" dirty="0">
                <a:latin typeface="Arial" panose="020B0604020202020204" pitchFamily="34" charset="0"/>
                <a:cs typeface="Arial" pitchFamily="34" charset="0"/>
              </a:rPr>
              <a:t>is inefficient in both collection and use </a:t>
            </a:r>
          </a:p>
          <a:p>
            <a:pPr marL="342900" indent="-342900">
              <a:spcBef>
                <a:spcPct val="20000"/>
              </a:spcBef>
              <a:spcAft>
                <a:spcPts val="600"/>
              </a:spcAft>
              <a:buSzPct val="90000"/>
              <a:buBlip>
                <a:blip r:embed="rId2"/>
              </a:buBlip>
              <a:defRPr/>
            </a:pPr>
            <a:r>
              <a:rPr lang="en-US" b="1" dirty="0" smtClean="0">
                <a:latin typeface="Arial" panose="020B0604020202020204" pitchFamily="34" charset="0"/>
                <a:cs typeface="Arial" pitchFamily="34" charset="0"/>
              </a:rPr>
              <a:t>Alabama needs MORE REVENUE and both tax and budget reform</a:t>
            </a:r>
            <a:endParaRPr lang="en-US" b="1" dirty="0">
              <a:latin typeface="Arial" panose="020B0604020202020204" pitchFamily="34" charset="0"/>
              <a:cs typeface="Arial" pitchFamily="34" charset="0"/>
            </a:endParaRPr>
          </a:p>
        </p:txBody>
      </p:sp>
      <p:sp>
        <p:nvSpPr>
          <p:cNvPr id="6" name="Rectangle 2"/>
          <p:cNvSpPr>
            <a:spLocks noGrp="1" noChangeArrowheads="1"/>
          </p:cNvSpPr>
          <p:nvPr>
            <p:ph type="title"/>
          </p:nvPr>
        </p:nvSpPr>
        <p:spPr>
          <a:xfrm>
            <a:off x="361894" y="463192"/>
            <a:ext cx="8639799" cy="519302"/>
          </a:xfrm>
          <a:prstGeom prst="rect">
            <a:avLst/>
          </a:prstGeom>
        </p:spPr>
        <p:txBody>
          <a:bodyPr>
            <a:noAutofit/>
            <a:scene3d>
              <a:camera prst="orthographicFront"/>
              <a:lightRig rig="balanced" dir="t">
                <a:rot lat="0" lon="0" rev="2100000"/>
              </a:lightRig>
            </a:scene3d>
            <a:sp3d prstMaterial="metal">
              <a:contourClr>
                <a:schemeClr val="bg2"/>
              </a:contourClr>
            </a:sp3d>
          </a:bodyPr>
          <a:lstStyle/>
          <a:p>
            <a:pPr>
              <a:defRPr/>
            </a:pPr>
            <a:r>
              <a:rPr lang="en-US" sz="2800" dirty="0" smtClean="0">
                <a:latin typeface="Arial" charset="0"/>
                <a:ea typeface="Arial" charset="0"/>
                <a:cs typeface="Arial" charset="0"/>
              </a:rPr>
              <a:t>Growing </a:t>
            </a:r>
            <a:r>
              <a:rPr lang="en-US" sz="2800" dirty="0">
                <a:latin typeface="Arial" charset="0"/>
                <a:ea typeface="Arial" charset="0"/>
                <a:cs typeface="Arial" charset="0"/>
              </a:rPr>
              <a:t>the Alabama </a:t>
            </a:r>
            <a:r>
              <a:rPr lang="en-US" sz="2800" dirty="0" smtClean="0">
                <a:latin typeface="Arial" charset="0"/>
                <a:ea typeface="Arial" charset="0"/>
                <a:cs typeface="Arial" charset="0"/>
              </a:rPr>
              <a:t>Economy </a:t>
            </a:r>
            <a:endParaRPr lang="en-US" sz="2800" dirty="0">
              <a:latin typeface="Arial" charset="0"/>
              <a:ea typeface="Arial" charset="0"/>
              <a:cs typeface="Arial" charset="0"/>
            </a:endParaRPr>
          </a:p>
        </p:txBody>
      </p:sp>
      <p:sp>
        <p:nvSpPr>
          <p:cNvPr id="2" name="Slide Number Placeholder 1"/>
          <p:cNvSpPr>
            <a:spLocks noGrp="1"/>
          </p:cNvSpPr>
          <p:nvPr>
            <p:ph type="sldNum" sz="quarter" idx="4294967295"/>
          </p:nvPr>
        </p:nvSpPr>
        <p:spPr/>
        <p:txBody>
          <a:bodyPr/>
          <a:lstStyle/>
          <a:p>
            <a:fld id="{6EAA56DA-0FF2-2246-9E4D-C7AD6B1E3D97}" type="slidenum">
              <a:rPr lang="en-US" smtClean="0"/>
              <a:t>11</a:t>
            </a:fld>
            <a:endParaRPr lang="en-US" dirty="0"/>
          </a:p>
        </p:txBody>
      </p:sp>
    </p:spTree>
    <p:extLst>
      <p:ext uri="{BB962C8B-B14F-4D97-AF65-F5344CB8AC3E}">
        <p14:creationId xmlns:p14="http://schemas.microsoft.com/office/powerpoint/2010/main" val="3801757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bwMode="auto">
          <a:xfrm>
            <a:off x="650439" y="1367481"/>
            <a:ext cx="7740157" cy="4292731"/>
          </a:xfrm>
          <a:prstGeom prst="rect">
            <a:avLst/>
          </a:prstGeom>
          <a:noFill/>
          <a:ln>
            <a:miter lim="800000"/>
            <a:headEnd/>
            <a:tailEnd/>
          </a:ln>
        </p:spPr>
        <p:txBody>
          <a:bodyPr vert="horz" lIns="91440" tIns="45720" rIns="91440" bIns="45720" rtlCol="0">
            <a:noAutofit/>
          </a:bodyPr>
          <a:lstStyle/>
          <a:p>
            <a:pPr marL="342900" lvl="0" indent="-342900">
              <a:spcBef>
                <a:spcPct val="20000"/>
              </a:spcBef>
              <a:spcAft>
                <a:spcPts val="600"/>
              </a:spcAft>
              <a:buSzPct val="90000"/>
              <a:buBlip>
                <a:blip r:embed="rId2"/>
              </a:buBlip>
              <a:defRPr/>
            </a:pPr>
            <a:r>
              <a:rPr kumimoji="0" lang="en-US" sz="1600" b="0" i="0" u="none" strike="noStrike" kern="1200" cap="none" spc="0" normalizeH="0" baseline="0" noProof="0" dirty="0" smtClean="0">
                <a:ln>
                  <a:noFill/>
                </a:ln>
                <a:solidFill>
                  <a:schemeClr val="tx1"/>
                </a:solidFill>
                <a:effectLst/>
                <a:uLnTx/>
                <a:uFillTx/>
                <a:latin typeface="Arial" panose="020B0604020202020204" pitchFamily="34" charset="0"/>
                <a:cs typeface="Arial" pitchFamily="34" charset="0"/>
              </a:rPr>
              <a:t>Acknowledge scale of problem; about $2.0 billion (1% of GDP) is needed</a:t>
            </a:r>
          </a:p>
          <a:p>
            <a:pPr marL="800100" lvl="1" indent="-342900">
              <a:spcBef>
                <a:spcPct val="20000"/>
              </a:spcBef>
              <a:spcAft>
                <a:spcPts val="400"/>
              </a:spcAft>
              <a:buSzPct val="90000"/>
              <a:buFont typeface="Courier New" panose="02070309020205020404" pitchFamily="49" charset="0"/>
              <a:buChar char="o"/>
              <a:defRPr/>
            </a:pPr>
            <a:r>
              <a:rPr kumimoji="0" lang="en-US" sz="1600" b="0" i="0" u="none" strike="noStrike" kern="1200" cap="none" spc="0" normalizeH="0" baseline="0" noProof="0" dirty="0" smtClean="0">
                <a:ln>
                  <a:noFill/>
                </a:ln>
                <a:solidFill>
                  <a:schemeClr val="tx1"/>
                </a:solidFill>
                <a:effectLst/>
                <a:uLnTx/>
                <a:uFillTx/>
                <a:latin typeface="Arial" panose="020B0604020202020204" pitchFamily="34" charset="0"/>
                <a:cs typeface="Arial" pitchFamily="34" charset="0"/>
              </a:rPr>
              <a:t>We have to properly define the problem before we can solve it. </a:t>
            </a:r>
            <a:r>
              <a:rPr lang="en-US" sz="1600" dirty="0">
                <a:latin typeface="Arial" panose="020B0604020202020204" pitchFamily="34" charset="0"/>
                <a:cs typeface="Arial" panose="020B0604020202020204" pitchFamily="34" charset="0"/>
              </a:rPr>
              <a:t>From the perspective of “optimality” or asking what is best for Alabama, funds are needed to address expected/projected budget shortfalls as well as to properly address workforce development (education and other </a:t>
            </a:r>
            <a:r>
              <a:rPr lang="en-US" sz="1600" dirty="0" smtClean="0">
                <a:latin typeface="Arial" panose="020B0604020202020204" pitchFamily="34" charset="0"/>
                <a:cs typeface="Arial" panose="020B0604020202020204" pitchFamily="34" charset="0"/>
              </a:rPr>
              <a:t>programs), infrastructure improvements, and </a:t>
            </a:r>
            <a:r>
              <a:rPr lang="en-US" sz="1600" dirty="0">
                <a:latin typeface="Arial" panose="020B0604020202020204" pitchFamily="34" charset="0"/>
                <a:cs typeface="Arial" panose="020B0604020202020204" pitchFamily="34" charset="0"/>
              </a:rPr>
              <a:t>economic development incentives.  The economy is a system of interacting public and private sectors; a "healthy" public sector enables the private sector and economy as a whole to grow in the best way </a:t>
            </a:r>
            <a:r>
              <a:rPr lang="en-US" sz="1600" dirty="0" smtClean="0">
                <a:latin typeface="Arial" panose="020B0604020202020204" pitchFamily="34" charset="0"/>
                <a:cs typeface="Arial" panose="020B0604020202020204" pitchFamily="34" charset="0"/>
              </a:rPr>
              <a:t>possible.</a:t>
            </a:r>
          </a:p>
          <a:p>
            <a:pPr marL="800100" lvl="1" indent="-342900">
              <a:spcBef>
                <a:spcPct val="20000"/>
              </a:spcBef>
              <a:spcAft>
                <a:spcPts val="400"/>
              </a:spcAft>
              <a:buSzPct val="90000"/>
              <a:buFont typeface="Courier New" panose="02070309020205020404" pitchFamily="49" charset="0"/>
              <a:buChar char="o"/>
              <a:defRPr/>
            </a:pPr>
            <a:r>
              <a:rPr kumimoji="0" lang="en-US" sz="1600" b="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Removal of federal</a:t>
            </a:r>
            <a:r>
              <a:rPr kumimoji="0" lang="en-US" sz="1600" b="0" i="0" u="none" strike="noStrike" kern="120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 income tax deduction: $700-850 million</a:t>
            </a:r>
          </a:p>
          <a:p>
            <a:pPr marL="800100" lvl="1" indent="-342900">
              <a:spcBef>
                <a:spcPct val="20000"/>
              </a:spcBef>
              <a:spcAft>
                <a:spcPts val="400"/>
              </a:spcAft>
              <a:buSzPct val="90000"/>
              <a:buFont typeface="Courier New" panose="02070309020205020404" pitchFamily="49" charset="0"/>
              <a:buChar char="o"/>
              <a:defRPr/>
            </a:pPr>
            <a:r>
              <a:rPr lang="en-US" sz="1600" dirty="0" smtClean="0">
                <a:latin typeface="Arial" pitchFamily="34" charset="0"/>
                <a:cs typeface="Arial" pitchFamily="34" charset="0"/>
              </a:rPr>
              <a:t>Lowering </a:t>
            </a:r>
            <a:r>
              <a:rPr lang="en-US" sz="1600" dirty="0">
                <a:latin typeface="Arial" pitchFamily="34" charset="0"/>
                <a:cs typeface="Arial" pitchFamily="34" charset="0"/>
              </a:rPr>
              <a:t>sales tax rate and </a:t>
            </a:r>
            <a:r>
              <a:rPr lang="en-US" sz="1600" dirty="0" smtClean="0">
                <a:latin typeface="Arial" pitchFamily="34" charset="0"/>
                <a:cs typeface="Arial" pitchFamily="34" charset="0"/>
              </a:rPr>
              <a:t>broadening </a:t>
            </a:r>
            <a:r>
              <a:rPr lang="en-US" sz="1600" dirty="0">
                <a:latin typeface="Arial" pitchFamily="34" charset="0"/>
                <a:cs typeface="Arial" pitchFamily="34" charset="0"/>
              </a:rPr>
              <a:t>base (+20%): $430 million </a:t>
            </a:r>
          </a:p>
          <a:p>
            <a:pPr marL="800100" lvl="1" indent="-342900">
              <a:spcBef>
                <a:spcPct val="20000"/>
              </a:spcBef>
              <a:spcAft>
                <a:spcPts val="400"/>
              </a:spcAft>
              <a:buSzPct val="90000"/>
              <a:buFont typeface="Courier New" panose="02070309020205020404" pitchFamily="49" charset="0"/>
              <a:buChar char="o"/>
              <a:defRPr/>
            </a:pPr>
            <a:r>
              <a:rPr lang="en-US" sz="1600" baseline="0" dirty="0" smtClean="0">
                <a:latin typeface="Arial" panose="020B0604020202020204" pitchFamily="34" charset="0"/>
                <a:cs typeface="Arial" panose="020B0604020202020204" pitchFamily="34" charset="0"/>
              </a:rPr>
              <a:t>Raising</a:t>
            </a:r>
            <a:r>
              <a:rPr lang="en-US" sz="1600" dirty="0" smtClean="0">
                <a:latin typeface="Arial" panose="020B0604020202020204" pitchFamily="34" charset="0"/>
                <a:cs typeface="Arial" panose="020B0604020202020204" pitchFamily="34" charset="0"/>
              </a:rPr>
              <a:t> state property tax from 6.5 mills to 13 mills: $370 million</a:t>
            </a:r>
          </a:p>
          <a:p>
            <a:pPr marL="800100" lvl="1" indent="-342900">
              <a:spcBef>
                <a:spcPct val="20000"/>
              </a:spcBef>
              <a:spcAft>
                <a:spcPts val="400"/>
              </a:spcAft>
              <a:buSzPct val="90000"/>
              <a:buFont typeface="Courier New" panose="02070309020205020404" pitchFamily="49" charset="0"/>
              <a:buChar char="o"/>
              <a:defRPr/>
            </a:pPr>
            <a:r>
              <a:rPr kumimoji="0" lang="en-US" sz="1600" b="0" i="0" u="none" strike="noStrike" kern="1200" cap="none" spc="0" normalizeH="0" baseline="0" noProof="0" dirty="0" smtClean="0">
                <a:ln>
                  <a:noFill/>
                </a:ln>
                <a:solidFill>
                  <a:schemeClr val="tx1"/>
                </a:solidFill>
                <a:effectLst/>
                <a:uLnTx/>
                <a:uFillTx/>
                <a:latin typeface="Arial" pitchFamily="34" charset="0"/>
                <a:cs typeface="Arial" pitchFamily="34" charset="0"/>
              </a:rPr>
              <a:t>Instituting road use fees (1-cent per mile): $680 million</a:t>
            </a:r>
          </a:p>
          <a:p>
            <a:pPr marL="800100" lvl="1" indent="-342900">
              <a:spcBef>
                <a:spcPct val="20000"/>
              </a:spcBef>
              <a:spcAft>
                <a:spcPts val="600"/>
              </a:spcAft>
              <a:buSzPct val="90000"/>
              <a:buFont typeface="Courier New" panose="02070309020205020404" pitchFamily="49" charset="0"/>
              <a:buChar char="o"/>
              <a:defRPr/>
            </a:pPr>
            <a:r>
              <a:rPr lang="en-US" sz="1600" dirty="0" smtClean="0">
                <a:latin typeface="Arial" pitchFamily="34" charset="0"/>
                <a:cs typeface="Arial" pitchFamily="34" charset="0"/>
              </a:rPr>
              <a:t>Use $400-500 million for incentives and budget</a:t>
            </a:r>
            <a:r>
              <a:rPr lang="en-US" sz="1600" dirty="0">
                <a:latin typeface="Arial" pitchFamily="34" charset="0"/>
                <a:cs typeface="Arial" pitchFamily="34" charset="0"/>
              </a:rPr>
              <a:t> </a:t>
            </a:r>
            <a:r>
              <a:rPr lang="en-US" sz="1600" dirty="0" smtClean="0">
                <a:latin typeface="Arial" pitchFamily="34" charset="0"/>
                <a:cs typeface="Arial" pitchFamily="34" charset="0"/>
              </a:rPr>
              <a:t>reconciling</a:t>
            </a:r>
            <a:endParaRPr kumimoji="0" lang="en-US" sz="16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6" name="Rectangle 2"/>
          <p:cNvSpPr>
            <a:spLocks noGrp="1" noChangeArrowheads="1"/>
          </p:cNvSpPr>
          <p:nvPr>
            <p:ph type="title"/>
          </p:nvPr>
        </p:nvSpPr>
        <p:spPr>
          <a:xfrm>
            <a:off x="628650" y="394503"/>
            <a:ext cx="7886700" cy="691035"/>
          </a:xfrm>
          <a:prstGeom prst="rect">
            <a:avLst/>
          </a:prstGeom>
        </p:spPr>
        <p:txBody>
          <a:bodyPr>
            <a:noAutofit/>
            <a:scene3d>
              <a:camera prst="orthographicFront"/>
              <a:lightRig rig="balanced" dir="t">
                <a:rot lat="0" lon="0" rev="2100000"/>
              </a:lightRig>
            </a:scene3d>
            <a:sp3d prstMaterial="metal">
              <a:contourClr>
                <a:schemeClr val="bg2"/>
              </a:contourClr>
            </a:sp3d>
          </a:bodyPr>
          <a:lstStyle/>
          <a:p>
            <a:pPr>
              <a:defRPr/>
            </a:pPr>
            <a:r>
              <a:rPr lang="en-US" sz="2800" dirty="0" smtClean="0"/>
              <a:t>Suggestions for a Better Tax System to Support Optimal Economic Growth for Alabama </a:t>
            </a:r>
            <a:endParaRPr lang="en-US" sz="2800" dirty="0"/>
          </a:p>
        </p:txBody>
      </p:sp>
      <p:sp>
        <p:nvSpPr>
          <p:cNvPr id="2" name="Slide Number Placeholder 1"/>
          <p:cNvSpPr>
            <a:spLocks noGrp="1"/>
          </p:cNvSpPr>
          <p:nvPr>
            <p:ph type="sldNum" sz="quarter" idx="4294967295"/>
          </p:nvPr>
        </p:nvSpPr>
        <p:spPr/>
        <p:txBody>
          <a:bodyPr/>
          <a:lstStyle/>
          <a:p>
            <a:fld id="{6EAA56DA-0FF2-2246-9E4D-C7AD6B1E3D97}" type="slidenum">
              <a:rPr lang="en-US" smtClean="0"/>
              <a:t>12</a:t>
            </a:fld>
            <a:endParaRPr lang="en-US"/>
          </a:p>
        </p:txBody>
      </p:sp>
    </p:spTree>
    <p:extLst>
      <p:ext uri="{BB962C8B-B14F-4D97-AF65-F5344CB8AC3E}">
        <p14:creationId xmlns:p14="http://schemas.microsoft.com/office/powerpoint/2010/main" val="1387738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noAutofit/>
          </a:bodyPr>
          <a:lstStyle/>
          <a:p>
            <a:r>
              <a:rPr lang="it-IT" sz="2800" dirty="0" smtClean="0"/>
              <a:t>Economic Impact of $2 Billion Rebalancing</a:t>
            </a:r>
            <a:endParaRPr lang="en-US" sz="2800" dirty="0"/>
          </a:p>
        </p:txBody>
      </p:sp>
      <p:graphicFrame>
        <p:nvGraphicFramePr>
          <p:cNvPr id="5" name="Table 4"/>
          <p:cNvGraphicFramePr>
            <a:graphicFrameLocks noGrp="1"/>
          </p:cNvGraphicFramePr>
          <p:nvPr>
            <p:extLst/>
          </p:nvPr>
        </p:nvGraphicFramePr>
        <p:xfrm>
          <a:off x="924761" y="2281083"/>
          <a:ext cx="6622700" cy="2181352"/>
        </p:xfrm>
        <a:graphic>
          <a:graphicData uri="http://schemas.openxmlformats.org/drawingml/2006/table">
            <a:tbl>
              <a:tblPr>
                <a:tableStyleId>{5C22544A-7EE6-4342-B048-85BDC9FD1C3A}</a:tableStyleId>
              </a:tblPr>
              <a:tblGrid>
                <a:gridCol w="2081179">
                  <a:extLst>
                    <a:ext uri="{9D8B030D-6E8A-4147-A177-3AD203B41FA5}">
                      <a16:colId xmlns:a16="http://schemas.microsoft.com/office/drawing/2014/main" xmlns="" val="3473269837"/>
                    </a:ext>
                  </a:extLst>
                </a:gridCol>
                <a:gridCol w="1630680">
                  <a:extLst>
                    <a:ext uri="{9D8B030D-6E8A-4147-A177-3AD203B41FA5}">
                      <a16:colId xmlns:a16="http://schemas.microsoft.com/office/drawing/2014/main" xmlns="" val="2210843541"/>
                    </a:ext>
                  </a:extLst>
                </a:gridCol>
                <a:gridCol w="1586301">
                  <a:extLst>
                    <a:ext uri="{9D8B030D-6E8A-4147-A177-3AD203B41FA5}">
                      <a16:colId xmlns:a16="http://schemas.microsoft.com/office/drawing/2014/main" xmlns="" val="1588378641"/>
                    </a:ext>
                  </a:extLst>
                </a:gridCol>
                <a:gridCol w="1324540">
                  <a:extLst>
                    <a:ext uri="{9D8B030D-6E8A-4147-A177-3AD203B41FA5}">
                      <a16:colId xmlns:a16="http://schemas.microsoft.com/office/drawing/2014/main" xmlns="" val="3071640223"/>
                    </a:ext>
                  </a:extLst>
                </a:gridCol>
              </a:tblGrid>
              <a:tr h="406273">
                <a:tc>
                  <a:txBody>
                    <a:bodyPr/>
                    <a:lstStyle/>
                    <a:p>
                      <a:pPr algn="l" fontAlgn="b"/>
                      <a:r>
                        <a:rPr lang="en-US" sz="1800" b="0" i="0" u="none" strike="noStrike" dirty="0" smtClean="0">
                          <a:effectLst/>
                          <a:latin typeface="Arial" panose="020B0604020202020204" pitchFamily="34" charset="0"/>
                          <a:cs typeface="Arial" panose="020B0604020202020204" pitchFamily="34" charset="0"/>
                        </a:rPr>
                        <a:t>$ Millions</a:t>
                      </a:r>
                      <a:endParaRPr lang="en-US" sz="1800" b="0"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smtClean="0">
                          <a:effectLst/>
                          <a:latin typeface="Arial" panose="020B0604020202020204" pitchFamily="34" charset="0"/>
                          <a:cs typeface="Arial" panose="020B0604020202020204" pitchFamily="34" charset="0"/>
                        </a:rPr>
                        <a:t>Consumption</a:t>
                      </a:r>
                    </a:p>
                    <a:p>
                      <a:pPr algn="r" fontAlgn="b"/>
                      <a:r>
                        <a:rPr lang="en-US" sz="1800" b="1" u="none" strike="noStrike" dirty="0" smtClean="0">
                          <a:effectLst/>
                          <a:latin typeface="Arial" panose="020B0604020202020204" pitchFamily="34" charset="0"/>
                          <a:cs typeface="Arial" panose="020B0604020202020204" pitchFamily="34" charset="0"/>
                        </a:rPr>
                        <a:t>Reduction</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smtClean="0">
                          <a:effectLst/>
                          <a:latin typeface="Arial" panose="020B0604020202020204" pitchFamily="34" charset="0"/>
                          <a:cs typeface="Arial" panose="020B0604020202020204" pitchFamily="34" charset="0"/>
                        </a:rPr>
                        <a:t>Government </a:t>
                      </a:r>
                      <a:r>
                        <a:rPr lang="en-US" sz="1800" b="1" u="none" strike="noStrike" dirty="0">
                          <a:effectLst/>
                          <a:latin typeface="Arial" panose="020B0604020202020204" pitchFamily="34" charset="0"/>
                          <a:cs typeface="Arial" panose="020B0604020202020204" pitchFamily="34" charset="0"/>
                        </a:rPr>
                        <a:t>Spending</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smtClean="0">
                          <a:effectLst/>
                          <a:latin typeface="Arial" panose="020B0604020202020204" pitchFamily="34" charset="0"/>
                          <a:cs typeface="Arial" panose="020B0604020202020204" pitchFamily="34" charset="0"/>
                        </a:rPr>
                        <a:t>Net </a:t>
                      </a:r>
                    </a:p>
                    <a:p>
                      <a:pPr algn="r" fontAlgn="b"/>
                      <a:r>
                        <a:rPr lang="en-US" sz="1800" b="1" u="none" strike="noStrike" dirty="0" smtClean="0">
                          <a:effectLst/>
                          <a:latin typeface="Arial" panose="020B0604020202020204" pitchFamily="34" charset="0"/>
                          <a:cs typeface="Arial" panose="020B0604020202020204" pitchFamily="34" charset="0"/>
                        </a:rPr>
                        <a:t>Effect</a:t>
                      </a:r>
                    </a:p>
                  </a:txBody>
                  <a:tcPr marL="7620" marR="7620" marT="7620" marB="0" anchor="b">
                    <a:noFill/>
                  </a:tcPr>
                </a:tc>
                <a:extLst>
                  <a:ext uri="{0D108BD9-81ED-4DB2-BD59-A6C34878D82A}">
                    <a16:rowId xmlns:a16="http://schemas.microsoft.com/office/drawing/2014/main" xmlns="" val="3913107551"/>
                  </a:ext>
                </a:extLst>
              </a:tr>
              <a:tr h="406273">
                <a:tc>
                  <a:txBody>
                    <a:bodyPr/>
                    <a:lstStyle/>
                    <a:p>
                      <a:pPr algn="l" fontAlgn="b"/>
                      <a:r>
                        <a:rPr lang="en-US" sz="1800" b="1" u="none" strike="noStrike" dirty="0">
                          <a:effectLst/>
                          <a:latin typeface="Arial" panose="020B0604020202020204" pitchFamily="34" charset="0"/>
                          <a:cs typeface="Arial" panose="020B0604020202020204" pitchFamily="34" charset="0"/>
                        </a:rPr>
                        <a:t>Output</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a:solidFill>
                            <a:srgbClr val="800000"/>
                          </a:solidFill>
                          <a:effectLst/>
                          <a:latin typeface="Arial" panose="020B0604020202020204" pitchFamily="34" charset="0"/>
                          <a:cs typeface="Arial" panose="020B0604020202020204" pitchFamily="34" charset="0"/>
                        </a:rPr>
                        <a:t>($3,953)</a:t>
                      </a:r>
                      <a:endParaRPr lang="en-US" sz="1800" b="1" i="0" u="none" strike="noStrike" dirty="0">
                        <a:solidFill>
                          <a:srgbClr val="8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a:effectLst/>
                          <a:latin typeface="Arial" panose="020B0604020202020204" pitchFamily="34" charset="0"/>
                          <a:cs typeface="Arial" panose="020B0604020202020204" pitchFamily="34" charset="0"/>
                        </a:rPr>
                        <a:t>$4,981 </a:t>
                      </a:r>
                      <a:endParaRPr lang="en-US" sz="1800" b="1" i="0" u="none" strike="noStrike">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a:effectLst/>
                          <a:latin typeface="Arial" panose="020B0604020202020204" pitchFamily="34" charset="0"/>
                          <a:cs typeface="Arial" panose="020B0604020202020204" pitchFamily="34" charset="0"/>
                        </a:rPr>
                        <a:t>$1,027 </a:t>
                      </a:r>
                      <a:endParaRPr lang="en-US" sz="1800" b="1" i="0" u="none" strike="noStrike">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xmlns="" val="319093569"/>
                  </a:ext>
                </a:extLst>
              </a:tr>
              <a:tr h="406273">
                <a:tc>
                  <a:txBody>
                    <a:bodyPr/>
                    <a:lstStyle/>
                    <a:p>
                      <a:pPr algn="l" fontAlgn="b"/>
                      <a:r>
                        <a:rPr lang="en-US" sz="1800" b="1" u="none" strike="noStrike" dirty="0">
                          <a:effectLst/>
                          <a:latin typeface="Arial" panose="020B0604020202020204" pitchFamily="34" charset="0"/>
                          <a:cs typeface="Arial" panose="020B0604020202020204" pitchFamily="34" charset="0"/>
                        </a:rPr>
                        <a:t>GDP</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a:solidFill>
                            <a:srgbClr val="800000"/>
                          </a:solidFill>
                          <a:effectLst/>
                          <a:latin typeface="Arial" panose="020B0604020202020204" pitchFamily="34" charset="0"/>
                          <a:cs typeface="Arial" panose="020B0604020202020204" pitchFamily="34" charset="0"/>
                        </a:rPr>
                        <a:t>($</a:t>
                      </a:r>
                      <a:r>
                        <a:rPr lang="en-US" sz="2000" b="1" u="none" strike="noStrike" dirty="0">
                          <a:solidFill>
                            <a:srgbClr val="800000"/>
                          </a:solidFill>
                          <a:effectLst/>
                          <a:latin typeface="Arial" panose="020B0604020202020204" pitchFamily="34" charset="0"/>
                          <a:cs typeface="Arial" panose="020B0604020202020204" pitchFamily="34" charset="0"/>
                        </a:rPr>
                        <a:t>1,956</a:t>
                      </a:r>
                      <a:r>
                        <a:rPr lang="en-US" sz="1800" b="1" u="none" strike="noStrike" dirty="0">
                          <a:solidFill>
                            <a:srgbClr val="800000"/>
                          </a:solidFill>
                          <a:effectLst/>
                          <a:latin typeface="Arial" panose="020B0604020202020204" pitchFamily="34" charset="0"/>
                          <a:cs typeface="Arial" panose="020B0604020202020204" pitchFamily="34" charset="0"/>
                        </a:rPr>
                        <a:t>)</a:t>
                      </a:r>
                      <a:endParaRPr lang="en-US" sz="1800" b="1" i="0" u="none" strike="noStrike" dirty="0">
                        <a:solidFill>
                          <a:srgbClr val="8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a:effectLst/>
                          <a:latin typeface="Arial" panose="020B0604020202020204" pitchFamily="34" charset="0"/>
                          <a:cs typeface="Arial" panose="020B0604020202020204" pitchFamily="34" charset="0"/>
                        </a:rPr>
                        <a:t>$2,465 </a:t>
                      </a:r>
                      <a:endParaRPr lang="en-US" sz="1800" b="1" i="0" u="none" strike="noStrike">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a:effectLst/>
                          <a:latin typeface="Arial" panose="020B0604020202020204" pitchFamily="34" charset="0"/>
                          <a:cs typeface="Arial" panose="020B0604020202020204" pitchFamily="34" charset="0"/>
                        </a:rPr>
                        <a:t>$508 </a:t>
                      </a:r>
                      <a:endParaRPr lang="en-US" sz="1800" b="1" i="0" u="none" strike="noStrike">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xmlns="" val="1825127015"/>
                  </a:ext>
                </a:extLst>
              </a:tr>
              <a:tr h="406273">
                <a:tc>
                  <a:txBody>
                    <a:bodyPr/>
                    <a:lstStyle/>
                    <a:p>
                      <a:pPr algn="l" fontAlgn="b"/>
                      <a:r>
                        <a:rPr lang="en-US" sz="1800" b="1" u="none" strike="noStrike" dirty="0">
                          <a:effectLst/>
                          <a:latin typeface="Arial" panose="020B0604020202020204" pitchFamily="34" charset="0"/>
                          <a:cs typeface="Arial" panose="020B0604020202020204" pitchFamily="34" charset="0"/>
                        </a:rPr>
                        <a:t>Earnings</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a:solidFill>
                            <a:srgbClr val="800000"/>
                          </a:solidFill>
                          <a:effectLst/>
                          <a:latin typeface="Arial" panose="020B0604020202020204" pitchFamily="34" charset="0"/>
                          <a:cs typeface="Arial" panose="020B0604020202020204" pitchFamily="34" charset="0"/>
                        </a:rPr>
                        <a:t>($1,110)</a:t>
                      </a:r>
                      <a:endParaRPr lang="en-US" sz="1800" b="1" i="0" u="none" strike="noStrike" dirty="0">
                        <a:solidFill>
                          <a:srgbClr val="8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a:effectLst/>
                          <a:latin typeface="Arial" panose="020B0604020202020204" pitchFamily="34" charset="0"/>
                          <a:cs typeface="Arial" panose="020B0604020202020204" pitchFamily="34" charset="0"/>
                        </a:rPr>
                        <a:t>$1,526 </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a:effectLst/>
                          <a:latin typeface="Arial" panose="020B0604020202020204" pitchFamily="34" charset="0"/>
                          <a:cs typeface="Arial" panose="020B0604020202020204" pitchFamily="34" charset="0"/>
                        </a:rPr>
                        <a:t>$416 </a:t>
                      </a:r>
                      <a:endParaRPr lang="en-US" sz="1800" b="1" i="0" u="none" strike="noStrike">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xmlns="" val="3256441591"/>
                  </a:ext>
                </a:extLst>
              </a:tr>
              <a:tr h="406273">
                <a:tc>
                  <a:txBody>
                    <a:bodyPr/>
                    <a:lstStyle/>
                    <a:p>
                      <a:pPr algn="l" fontAlgn="b"/>
                      <a:r>
                        <a:rPr lang="en-US" sz="1800" b="1" u="none" strike="noStrike" dirty="0" smtClean="0">
                          <a:effectLst/>
                          <a:latin typeface="Arial" panose="020B0604020202020204" pitchFamily="34" charset="0"/>
                          <a:cs typeface="Arial" panose="020B0604020202020204" pitchFamily="34" charset="0"/>
                        </a:rPr>
                        <a:t>Employment (</a:t>
                      </a:r>
                      <a:r>
                        <a:rPr lang="en-US" sz="1800" b="0" u="none" strike="noStrike" dirty="0" smtClean="0">
                          <a:effectLst/>
                          <a:latin typeface="Arial" panose="020B0604020202020204" pitchFamily="34" charset="0"/>
                          <a:cs typeface="Arial" panose="020B0604020202020204" pitchFamily="34" charset="0"/>
                        </a:rPr>
                        <a:t>jobs</a:t>
                      </a:r>
                      <a:r>
                        <a:rPr lang="en-US" sz="1800" b="1" u="none" strike="noStrike" dirty="0" smtClean="0">
                          <a:effectLst/>
                          <a:latin typeface="Arial" panose="020B0604020202020204" pitchFamily="34" charset="0"/>
                          <a:cs typeface="Arial" panose="020B0604020202020204" pitchFamily="34" charset="0"/>
                        </a:rPr>
                        <a:t>)</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a:solidFill>
                            <a:srgbClr val="800000"/>
                          </a:solidFill>
                          <a:effectLst/>
                          <a:latin typeface="Arial" panose="020B0604020202020204" pitchFamily="34" charset="0"/>
                          <a:cs typeface="Arial" panose="020B0604020202020204" pitchFamily="34" charset="0"/>
                        </a:rPr>
                        <a:t>(19,842)</a:t>
                      </a:r>
                      <a:endParaRPr lang="en-US" sz="1800" b="1" i="0" u="none" strike="noStrike" dirty="0">
                        <a:solidFill>
                          <a:srgbClr val="8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a:effectLst/>
                          <a:latin typeface="Arial" panose="020B0604020202020204" pitchFamily="34" charset="0"/>
                          <a:cs typeface="Arial" panose="020B0604020202020204" pitchFamily="34" charset="0"/>
                        </a:rPr>
                        <a:t>29,896 </a:t>
                      </a:r>
                      <a:endParaRPr lang="en-US" sz="1800" b="1" i="0" u="none" strike="noStrike">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1800" b="1" u="none" strike="noStrike" dirty="0">
                          <a:effectLst/>
                          <a:latin typeface="Arial" panose="020B0604020202020204" pitchFamily="34" charset="0"/>
                          <a:cs typeface="Arial" panose="020B0604020202020204" pitchFamily="34" charset="0"/>
                        </a:rPr>
                        <a:t>10,054 </a:t>
                      </a:r>
                      <a:endParaRPr lang="en-US" sz="1800" b="1" i="0" u="none" strike="noStrike" dirty="0">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xmlns="" val="461426613"/>
                  </a:ext>
                </a:extLst>
              </a:tr>
            </a:tbl>
          </a:graphicData>
        </a:graphic>
      </p:graphicFrame>
      <p:sp>
        <p:nvSpPr>
          <p:cNvPr id="15" name="Rectangle 3"/>
          <p:cNvSpPr txBox="1">
            <a:spLocks/>
          </p:cNvSpPr>
          <p:nvPr/>
        </p:nvSpPr>
        <p:spPr bwMode="auto">
          <a:xfrm>
            <a:off x="766712" y="1504866"/>
            <a:ext cx="7915052" cy="515815"/>
          </a:xfrm>
          <a:prstGeom prst="rect">
            <a:avLst/>
          </a:prstGeom>
          <a:noFill/>
          <a:ln>
            <a:miter lim="800000"/>
            <a:headEnd/>
            <a:tailEnd/>
          </a:ln>
        </p:spPr>
        <p:txBody>
          <a:bodyPr vert="horz" lIns="91440" tIns="45720" rIns="91440" bIns="45720" rtlCol="0">
            <a:noAutofit/>
          </a:bodyPr>
          <a:lstStyle/>
          <a:p>
            <a:pPr marL="342900" lvl="0" indent="-342900">
              <a:spcBef>
                <a:spcPct val="20000"/>
              </a:spcBef>
              <a:spcAft>
                <a:spcPts val="600"/>
              </a:spcAft>
              <a:buSzPct val="90000"/>
              <a:buBlip>
                <a:blip r:embed="rId2"/>
              </a:buBlip>
              <a:defRPr/>
            </a:pPr>
            <a:r>
              <a:rPr lang="en-US" sz="2000" dirty="0" smtClean="0">
                <a:latin typeface="Arial" pitchFamily="34" charset="0"/>
                <a:cs typeface="Arial" pitchFamily="34" charset="0"/>
              </a:rPr>
              <a:t>Net effects indicate that rebalancing is worth it.</a:t>
            </a:r>
          </a:p>
        </p:txBody>
      </p:sp>
      <p:sp>
        <p:nvSpPr>
          <p:cNvPr id="3" name="Slide Number Placeholder 2"/>
          <p:cNvSpPr>
            <a:spLocks noGrp="1"/>
          </p:cNvSpPr>
          <p:nvPr>
            <p:ph type="sldNum" sz="quarter" idx="4294967295"/>
          </p:nvPr>
        </p:nvSpPr>
        <p:spPr/>
        <p:txBody>
          <a:bodyPr/>
          <a:lstStyle/>
          <a:p>
            <a:fld id="{6EAA56DA-0FF2-2246-9E4D-C7AD6B1E3D97}" type="slidenum">
              <a:rPr lang="en-US" smtClean="0"/>
              <a:t>13</a:t>
            </a:fld>
            <a:endParaRPr lang="en-US"/>
          </a:p>
        </p:txBody>
      </p:sp>
    </p:spTree>
    <p:extLst>
      <p:ext uri="{BB962C8B-B14F-4D97-AF65-F5344CB8AC3E}">
        <p14:creationId xmlns:p14="http://schemas.microsoft.com/office/powerpoint/2010/main" val="3496299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bwMode="auto">
          <a:xfrm>
            <a:off x="419100" y="1159697"/>
            <a:ext cx="8337177" cy="4539130"/>
          </a:xfrm>
          <a:prstGeom prst="rect">
            <a:avLst/>
          </a:prstGeom>
          <a:noFill/>
          <a:ln>
            <a:miter lim="800000"/>
            <a:headEnd/>
            <a:tailEnd/>
          </a:ln>
        </p:spPr>
        <p:txBody>
          <a:bodyPr vert="horz" lIns="91440" tIns="45720" rIns="91440" bIns="45720" rtlCol="0">
            <a:noAutofit/>
          </a:bodyPr>
          <a:lstStyle/>
          <a:p>
            <a:pPr marL="342900" indent="-342900">
              <a:spcBef>
                <a:spcPct val="20000"/>
              </a:spcBef>
              <a:spcAft>
                <a:spcPts val="600"/>
              </a:spcAft>
              <a:buSzPct val="90000"/>
              <a:buBlip>
                <a:blip r:embed="rId2"/>
              </a:buBlip>
              <a:defRPr/>
            </a:pPr>
            <a:r>
              <a:rPr lang="en-US" sz="2000" dirty="0">
                <a:latin typeface="Arial" pitchFamily="34" charset="0"/>
                <a:cs typeface="Arial" pitchFamily="34" charset="0"/>
              </a:rPr>
              <a:t>Reduce tax expenditures (especially, federal income tax deduction</a:t>
            </a:r>
            <a:r>
              <a:rPr lang="en-US" sz="2000" dirty="0" smtClean="0">
                <a:latin typeface="Arial" pitchFamily="34" charset="0"/>
                <a:cs typeface="Arial" pitchFamily="34" charset="0"/>
              </a:rPr>
              <a:t>)</a:t>
            </a:r>
            <a:endParaRPr kumimoji="0" lang="en-US" sz="20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800100" lvl="1" indent="-342900">
              <a:spcBef>
                <a:spcPct val="20000"/>
              </a:spcBef>
              <a:spcAft>
                <a:spcPts val="600"/>
              </a:spcAft>
              <a:buSzPct val="90000"/>
              <a:buFont typeface="Courier New" panose="02070309020205020404" pitchFamily="49" charset="0"/>
              <a:buChar char="o"/>
              <a:defRPr/>
            </a:pPr>
            <a:r>
              <a:rPr lang="en-US" dirty="0" smtClean="0">
                <a:latin typeface="Arial" panose="020B0604020202020204" pitchFamily="34" charset="0"/>
                <a:cs typeface="Arial" panose="020B0604020202020204" pitchFamily="34" charset="0"/>
              </a:rPr>
              <a:t>Eliminating </a:t>
            </a:r>
            <a:r>
              <a:rPr lang="en-US" dirty="0">
                <a:latin typeface="Arial" panose="020B0604020202020204" pitchFamily="34" charset="0"/>
                <a:cs typeface="Arial" panose="020B0604020202020204" pitchFamily="34" charset="0"/>
              </a:rPr>
              <a:t>or reducing </a:t>
            </a:r>
            <a:r>
              <a:rPr lang="en-US" dirty="0" smtClean="0">
                <a:latin typeface="Arial" panose="020B0604020202020204" pitchFamily="34" charset="0"/>
                <a:cs typeface="Arial" panose="020B0604020202020204" pitchFamily="34" charset="0"/>
              </a:rPr>
              <a:t>tax deductions (also called tax expenditures) is </a:t>
            </a:r>
            <a:r>
              <a:rPr lang="en-US" dirty="0">
                <a:latin typeface="Arial" panose="020B0604020202020204" pitchFamily="34" charset="0"/>
                <a:cs typeface="Arial" panose="020B0604020202020204" pitchFamily="34" charset="0"/>
              </a:rPr>
              <a:t>not the same as raising taxes; it is rather a removal of </a:t>
            </a:r>
            <a:r>
              <a:rPr lang="en-US" dirty="0" smtClean="0">
                <a:latin typeface="Arial" panose="020B0604020202020204" pitchFamily="34" charset="0"/>
                <a:cs typeface="Arial" panose="020B0604020202020204" pitchFamily="34" charset="0"/>
              </a:rPr>
              <a:t>subsidies. Deductions </a:t>
            </a:r>
            <a:r>
              <a:rPr lang="en-US" dirty="0">
                <a:latin typeface="Arial" panose="020B0604020202020204" pitchFamily="34" charset="0"/>
                <a:cs typeface="Arial" panose="020B0604020202020204" pitchFamily="34" charset="0"/>
              </a:rPr>
              <a:t>are essentially subsidies that </a:t>
            </a:r>
            <a:r>
              <a:rPr lang="en-US" dirty="0" smtClean="0">
                <a:latin typeface="Arial" panose="020B0604020202020204" pitchFamily="34" charset="0"/>
                <a:cs typeface="Arial" panose="020B0604020202020204" pitchFamily="34" charset="0"/>
              </a:rPr>
              <a:t>were </a:t>
            </a:r>
            <a:r>
              <a:rPr lang="en-US" dirty="0">
                <a:latin typeface="Arial" panose="020B0604020202020204" pitchFamily="34" charset="0"/>
                <a:cs typeface="Arial" panose="020B0604020202020204" pitchFamily="34" charset="0"/>
              </a:rPr>
              <a:t>instituted at some point and </a:t>
            </a:r>
            <a:r>
              <a:rPr lang="en-US" dirty="0" smtClean="0">
                <a:latin typeface="Arial" panose="020B0604020202020204" pitchFamily="34" charset="0"/>
                <a:cs typeface="Arial" panose="020B0604020202020204" pitchFamily="34" charset="0"/>
              </a:rPr>
              <a:t>enable </a:t>
            </a:r>
            <a:r>
              <a:rPr lang="en-US" dirty="0">
                <a:latin typeface="Arial" panose="020B0604020202020204" pitchFamily="34" charset="0"/>
                <a:cs typeface="Arial" panose="020B0604020202020204" pitchFamily="34" charset="0"/>
              </a:rPr>
              <a:t>those who </a:t>
            </a:r>
            <a:r>
              <a:rPr lang="en-US" dirty="0" smtClean="0">
                <a:latin typeface="Arial" panose="020B0604020202020204" pitchFamily="34" charset="0"/>
                <a:cs typeface="Arial" panose="020B0604020202020204" pitchFamily="34" charset="0"/>
              </a:rPr>
              <a:t>can </a:t>
            </a:r>
            <a:r>
              <a:rPr lang="en-US" dirty="0">
                <a:latin typeface="Arial" panose="020B0604020202020204" pitchFamily="34" charset="0"/>
                <a:cs typeface="Arial" panose="020B0604020202020204" pitchFamily="34" charset="0"/>
              </a:rPr>
              <a:t>take advantage of them to pay lower state taxes than they would </a:t>
            </a:r>
            <a:r>
              <a:rPr lang="en-US" dirty="0" smtClean="0">
                <a:latin typeface="Arial" panose="020B0604020202020204" pitchFamily="34" charset="0"/>
                <a:cs typeface="Arial" panose="020B0604020202020204" pitchFamily="34" charset="0"/>
              </a:rPr>
              <a:t>otherwise.</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Removal </a:t>
            </a:r>
            <a:r>
              <a:rPr lang="en-US" dirty="0">
                <a:latin typeface="Arial" panose="020B0604020202020204" pitchFamily="34" charset="0"/>
                <a:cs typeface="Arial" panose="020B0604020202020204" pitchFamily="34" charset="0"/>
              </a:rPr>
              <a:t>or elimination of deductions </a:t>
            </a:r>
            <a:r>
              <a:rPr lang="en-US" dirty="0" smtClean="0">
                <a:latin typeface="Arial" panose="020B0604020202020204" pitchFamily="34" charset="0"/>
                <a:cs typeface="Arial" panose="020B0604020202020204" pitchFamily="34" charset="0"/>
              </a:rPr>
              <a:t>takes </a:t>
            </a:r>
            <a:r>
              <a:rPr lang="en-US" dirty="0">
                <a:latin typeface="Arial" panose="020B0604020202020204" pitchFamily="34" charset="0"/>
                <a:cs typeface="Arial" panose="020B0604020202020204" pitchFamily="34" charset="0"/>
              </a:rPr>
              <a:t>taxpayers back to what they would or should have paid </a:t>
            </a:r>
            <a:r>
              <a:rPr lang="en-US" dirty="0" smtClean="0">
                <a:latin typeface="Arial" panose="020B0604020202020204" pitchFamily="34" charset="0"/>
                <a:cs typeface="Arial" panose="020B0604020202020204" pitchFamily="34" charset="0"/>
              </a:rPr>
              <a:t>originally so </a:t>
            </a:r>
            <a:r>
              <a:rPr lang="en-US" dirty="0">
                <a:latin typeface="Arial" panose="020B0604020202020204" pitchFamily="34" charset="0"/>
                <a:cs typeface="Arial" panose="020B0604020202020204" pitchFamily="34" charset="0"/>
              </a:rPr>
              <a:t>getting rid of them is not the same as raising taxes</a:t>
            </a:r>
            <a:r>
              <a:rPr lang="en-US" dirty="0" smtClean="0">
                <a:latin typeface="Arial" panose="020B0604020202020204" pitchFamily="34" charset="0"/>
                <a:cs typeface="Arial" panose="020B0604020202020204" pitchFamily="34" charset="0"/>
              </a:rPr>
              <a:t>.</a:t>
            </a:r>
          </a:p>
          <a:p>
            <a:pPr marL="800100" lvl="1" indent="-342900">
              <a:spcBef>
                <a:spcPct val="20000"/>
              </a:spcBef>
              <a:spcAft>
                <a:spcPts val="600"/>
              </a:spcAft>
              <a:buSzPct val="90000"/>
              <a:buFont typeface="Courier New" panose="02070309020205020404" pitchFamily="49" charset="0"/>
              <a:buChar char="o"/>
              <a:defRPr/>
            </a:pPr>
            <a:r>
              <a:rPr kumimoji="0" lang="en-US" b="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Economic development incentives are investments</a:t>
            </a:r>
            <a:r>
              <a:rPr kumimoji="0" lang="en-US" b="0" i="0" u="none" strike="noStrike" kern="120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 which </a:t>
            </a:r>
            <a:r>
              <a:rPr kumimoji="0" lang="en-US" b="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must be accompanied by new revenue</a:t>
            </a:r>
            <a:r>
              <a:rPr kumimoji="0" lang="en-US" b="0" i="0" u="none" strike="noStrike" kern="120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  Project selection is vital as the investments MUST pay off; these projects HAVE to provide jobs that pay higher than existing average wage.  </a:t>
            </a:r>
            <a:r>
              <a:rPr kumimoji="0" lang="en-US" b="1" i="0" u="none" strike="noStrike" kern="120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Incentive programs should be evaluated up front and periodically to ensure that they are worthwhile</a:t>
            </a:r>
            <a:r>
              <a:rPr kumimoji="0" lang="en-US" b="0" i="0" u="none" strike="noStrike" kern="120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a:t>
            </a:r>
            <a:endParaRPr kumimoji="0" lang="en-US"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6" name="Rectangle 2"/>
          <p:cNvSpPr>
            <a:spLocks noGrp="1" noChangeArrowheads="1"/>
          </p:cNvSpPr>
          <p:nvPr>
            <p:ph type="title"/>
          </p:nvPr>
        </p:nvSpPr>
        <p:spPr>
          <a:xfrm>
            <a:off x="368520" y="469818"/>
            <a:ext cx="8639799" cy="755888"/>
          </a:xfrm>
          <a:prstGeom prst="rect">
            <a:avLst/>
          </a:prstGeom>
        </p:spPr>
        <p:txBody>
          <a:bodyPr>
            <a:noAutofit/>
            <a:scene3d>
              <a:camera prst="orthographicFront"/>
              <a:lightRig rig="balanced" dir="t">
                <a:rot lat="0" lon="0" rev="2100000"/>
              </a:lightRig>
            </a:scene3d>
            <a:sp3d prstMaterial="metal">
              <a:contourClr>
                <a:schemeClr val="bg2"/>
              </a:contourClr>
            </a:sp3d>
          </a:bodyPr>
          <a:lstStyle/>
          <a:p>
            <a:pPr>
              <a:defRPr/>
            </a:pPr>
            <a:r>
              <a:rPr lang="en-US" sz="2800" dirty="0"/>
              <a:t>Rationale for Better Tax System </a:t>
            </a:r>
            <a:r>
              <a:rPr lang="en-US" sz="2800" dirty="0" smtClean="0"/>
              <a:t>Suggestions</a:t>
            </a:r>
            <a:endParaRPr lang="en-US" sz="2800" dirty="0">
              <a:solidFill>
                <a:srgbClr val="9E1B32"/>
              </a:solidFill>
              <a:latin typeface="Trade Gothic LT Std Bold Condensed No. 20" charset="0"/>
              <a:ea typeface="Trade Gothic LT Std Bold Condensed No. 20" charset="0"/>
              <a:cs typeface="Trade Gothic LT Std Bold Condensed No. 20" charset="0"/>
            </a:endParaRPr>
          </a:p>
        </p:txBody>
      </p:sp>
      <p:sp>
        <p:nvSpPr>
          <p:cNvPr id="2" name="Slide Number Placeholder 1"/>
          <p:cNvSpPr>
            <a:spLocks noGrp="1"/>
          </p:cNvSpPr>
          <p:nvPr>
            <p:ph type="sldNum" sz="quarter" idx="4294967295"/>
          </p:nvPr>
        </p:nvSpPr>
        <p:spPr/>
        <p:txBody>
          <a:bodyPr/>
          <a:lstStyle/>
          <a:p>
            <a:fld id="{6EAA56DA-0FF2-2246-9E4D-C7AD6B1E3D97}" type="slidenum">
              <a:rPr lang="en-US" smtClean="0"/>
              <a:t>14</a:t>
            </a:fld>
            <a:endParaRPr lang="en-US"/>
          </a:p>
        </p:txBody>
      </p:sp>
    </p:spTree>
    <p:extLst>
      <p:ext uri="{BB962C8B-B14F-4D97-AF65-F5344CB8AC3E}">
        <p14:creationId xmlns:p14="http://schemas.microsoft.com/office/powerpoint/2010/main" val="1575213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bwMode="auto">
          <a:xfrm>
            <a:off x="419100" y="990387"/>
            <a:ext cx="8337177" cy="787090"/>
          </a:xfrm>
          <a:prstGeom prst="rect">
            <a:avLst/>
          </a:prstGeom>
          <a:noFill/>
          <a:ln>
            <a:miter lim="800000"/>
            <a:headEnd/>
            <a:tailEnd/>
          </a:ln>
        </p:spPr>
        <p:txBody>
          <a:bodyPr vert="horz" lIns="91440" tIns="45720" rIns="91440" bIns="45720" rtlCol="0">
            <a:noAutofit/>
          </a:bodyPr>
          <a:lstStyle/>
          <a:p>
            <a:pPr marL="342900" lvl="0" indent="-342900">
              <a:spcBef>
                <a:spcPct val="20000"/>
              </a:spcBef>
              <a:spcAft>
                <a:spcPts val="600"/>
              </a:spcAft>
              <a:buSzPct val="90000"/>
              <a:buBlip>
                <a:blip r:embed="rId2"/>
              </a:buBlip>
              <a:defRPr/>
            </a:pPr>
            <a:r>
              <a:rPr lang="en-US" sz="2000" dirty="0" smtClean="0">
                <a:latin typeface="Arial" pitchFamily="34" charset="0"/>
                <a:cs typeface="Arial" pitchFamily="34" charset="0"/>
              </a:rPr>
              <a:t>Without new revenue, incentives unbalance the economy by reducing the public spending share of GDP</a:t>
            </a:r>
            <a:endParaRPr kumimoji="0" lang="en-US"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6" name="Rectangle 2"/>
          <p:cNvSpPr>
            <a:spLocks noGrp="1" noChangeArrowheads="1"/>
          </p:cNvSpPr>
          <p:nvPr>
            <p:ph type="title"/>
          </p:nvPr>
        </p:nvSpPr>
        <p:spPr>
          <a:xfrm>
            <a:off x="419100" y="466332"/>
            <a:ext cx="8639799" cy="755888"/>
          </a:xfrm>
          <a:prstGeom prst="rect">
            <a:avLst/>
          </a:prstGeom>
        </p:spPr>
        <p:txBody>
          <a:bodyPr>
            <a:noAutofit/>
            <a:scene3d>
              <a:camera prst="orthographicFront"/>
              <a:lightRig rig="balanced" dir="t">
                <a:rot lat="0" lon="0" rev="2100000"/>
              </a:lightRig>
            </a:scene3d>
            <a:sp3d prstMaterial="metal">
              <a:contourClr>
                <a:schemeClr val="bg2"/>
              </a:contourClr>
            </a:sp3d>
          </a:bodyPr>
          <a:lstStyle/>
          <a:p>
            <a:pPr>
              <a:defRPr/>
            </a:pPr>
            <a:r>
              <a:rPr lang="en-US" sz="2800" dirty="0" smtClean="0"/>
              <a:t>Use of Incentives Requires New Revenue</a:t>
            </a:r>
            <a:endParaRPr lang="en-US" sz="2800" dirty="0"/>
          </a:p>
        </p:txBody>
      </p:sp>
      <p:sp>
        <p:nvSpPr>
          <p:cNvPr id="2" name="Rectangle 1"/>
          <p:cNvSpPr/>
          <p:nvPr/>
        </p:nvSpPr>
        <p:spPr>
          <a:xfrm>
            <a:off x="4150119" y="1777477"/>
            <a:ext cx="2242520" cy="36936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150118" y="1777476"/>
            <a:ext cx="3092115" cy="3693695"/>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50119" y="4628962"/>
            <a:ext cx="2242520" cy="84220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392640" y="5200885"/>
            <a:ext cx="849594" cy="270286"/>
          </a:xfrm>
          <a:prstGeom prst="rect">
            <a:avLst/>
          </a:prstGeom>
          <a:solidFill>
            <a:schemeClr val="tx2">
              <a:lumMod val="40000"/>
              <a:lumOff val="6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a:off x="4150118" y="4784436"/>
            <a:ext cx="3106471" cy="24063"/>
          </a:xfrm>
          <a:prstGeom prst="line">
            <a:avLst/>
          </a:prstGeom>
          <a:ln w="28575">
            <a:solidFill>
              <a:srgbClr val="580000"/>
            </a:solidFill>
          </a:ln>
        </p:spPr>
        <p:style>
          <a:lnRef idx="1">
            <a:schemeClr val="accent1"/>
          </a:lnRef>
          <a:fillRef idx="0">
            <a:schemeClr val="accent1"/>
          </a:fillRef>
          <a:effectRef idx="0">
            <a:schemeClr val="accent1"/>
          </a:effectRef>
          <a:fontRef idx="minor">
            <a:schemeClr val="tx1"/>
          </a:fontRef>
        </p:style>
      </p:cxnSp>
      <p:sp>
        <p:nvSpPr>
          <p:cNvPr id="14" name="Rectangle 3"/>
          <p:cNvSpPr txBox="1">
            <a:spLocks/>
          </p:cNvSpPr>
          <p:nvPr/>
        </p:nvSpPr>
        <p:spPr bwMode="auto">
          <a:xfrm>
            <a:off x="6536814" y="2811461"/>
            <a:ext cx="669051" cy="343438"/>
          </a:xfrm>
          <a:prstGeom prst="rect">
            <a:avLst/>
          </a:prstGeom>
          <a:noFill/>
          <a:ln>
            <a:miter lim="800000"/>
            <a:headEnd/>
            <a:tailEnd/>
          </a:ln>
        </p:spPr>
        <p:txBody>
          <a:bodyPr vert="horz" lIns="91440" tIns="45720" rIns="91440" bIns="45720" rtlCol="0">
            <a:noAutofit/>
          </a:bodyPr>
          <a:lstStyle/>
          <a:p>
            <a:pPr lvl="0">
              <a:spcBef>
                <a:spcPct val="20000"/>
              </a:spcBef>
              <a:spcAft>
                <a:spcPts val="600"/>
              </a:spcAft>
              <a:buSzPct val="90000"/>
              <a:defRPr/>
            </a:pPr>
            <a:r>
              <a:rPr lang="en-US" dirty="0" smtClean="0">
                <a:latin typeface="Arial" pitchFamily="34" charset="0"/>
                <a:cs typeface="Arial" pitchFamily="34" charset="0"/>
              </a:rPr>
              <a:t>New</a:t>
            </a:r>
            <a:endParaRPr kumimoji="0" lang="en-US"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5" name="Rectangle 3"/>
          <p:cNvSpPr txBox="1">
            <a:spLocks/>
          </p:cNvSpPr>
          <p:nvPr/>
        </p:nvSpPr>
        <p:spPr bwMode="auto">
          <a:xfrm>
            <a:off x="4624067" y="2791349"/>
            <a:ext cx="1294624" cy="727100"/>
          </a:xfrm>
          <a:prstGeom prst="rect">
            <a:avLst/>
          </a:prstGeom>
          <a:noFill/>
          <a:ln>
            <a:miter lim="800000"/>
            <a:headEnd/>
            <a:tailEnd/>
          </a:ln>
        </p:spPr>
        <p:txBody>
          <a:bodyPr vert="horz" lIns="91440" tIns="45720" rIns="91440" bIns="45720" rtlCol="0">
            <a:noAutofit/>
          </a:bodyPr>
          <a:lstStyle/>
          <a:p>
            <a:pPr lvl="0">
              <a:spcBef>
                <a:spcPct val="20000"/>
              </a:spcBef>
              <a:spcAft>
                <a:spcPts val="600"/>
              </a:spcAft>
              <a:buSzPct val="90000"/>
              <a:defRPr/>
            </a:pPr>
            <a:r>
              <a:rPr lang="en-US" dirty="0" smtClean="0">
                <a:latin typeface="Arial" pitchFamily="34" charset="0"/>
                <a:cs typeface="Arial" pitchFamily="34" charset="0"/>
              </a:rPr>
              <a:t>Original Economy</a:t>
            </a:r>
            <a:endParaRPr kumimoji="0" lang="en-US"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6" name="Rectangle 3"/>
          <p:cNvSpPr txBox="1">
            <a:spLocks/>
          </p:cNvSpPr>
          <p:nvPr/>
        </p:nvSpPr>
        <p:spPr bwMode="auto">
          <a:xfrm>
            <a:off x="1467077" y="3607214"/>
            <a:ext cx="2358290" cy="540099"/>
          </a:xfrm>
          <a:prstGeom prst="rect">
            <a:avLst/>
          </a:prstGeom>
          <a:noFill/>
          <a:ln w="6350">
            <a:solidFill>
              <a:schemeClr val="tx1"/>
            </a:solidFill>
            <a:miter lim="800000"/>
            <a:headEnd/>
            <a:tailEnd/>
          </a:ln>
        </p:spPr>
        <p:txBody>
          <a:bodyPr vert="horz" lIns="91440" tIns="45720" rIns="91440" bIns="45720" rtlCol="0">
            <a:noAutofit/>
          </a:bodyPr>
          <a:lstStyle/>
          <a:p>
            <a:pPr lvl="0">
              <a:spcBef>
                <a:spcPct val="20000"/>
              </a:spcBef>
              <a:spcAft>
                <a:spcPts val="600"/>
              </a:spcAft>
              <a:buSzPct val="90000"/>
              <a:defRPr/>
            </a:pPr>
            <a:r>
              <a:rPr lang="en-US" sz="1600" dirty="0" smtClean="0">
                <a:latin typeface="Arial" pitchFamily="34" charset="0"/>
                <a:cs typeface="Arial" pitchFamily="34" charset="0"/>
              </a:rPr>
              <a:t>Original public spending share of GDP</a:t>
            </a:r>
            <a:endParaRPr kumimoji="0" lang="en-US" sz="16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7" name="Rectangle 3"/>
          <p:cNvSpPr txBox="1">
            <a:spLocks/>
          </p:cNvSpPr>
          <p:nvPr/>
        </p:nvSpPr>
        <p:spPr bwMode="auto">
          <a:xfrm>
            <a:off x="1467077" y="4892734"/>
            <a:ext cx="2346257" cy="571924"/>
          </a:xfrm>
          <a:prstGeom prst="rect">
            <a:avLst/>
          </a:prstGeom>
          <a:noFill/>
          <a:ln w="6350">
            <a:solidFill>
              <a:schemeClr val="tx1"/>
            </a:solidFill>
            <a:miter lim="800000"/>
            <a:headEnd/>
            <a:tailEnd/>
          </a:ln>
        </p:spPr>
        <p:txBody>
          <a:bodyPr vert="horz" lIns="91440" tIns="45720" rIns="91440" bIns="45720" rtlCol="0">
            <a:noAutofit/>
          </a:bodyPr>
          <a:lstStyle/>
          <a:p>
            <a:pPr lvl="0">
              <a:spcBef>
                <a:spcPct val="20000"/>
              </a:spcBef>
              <a:spcAft>
                <a:spcPts val="600"/>
              </a:spcAft>
              <a:buSzPct val="90000"/>
              <a:defRPr/>
            </a:pPr>
            <a:r>
              <a:rPr lang="en-US" sz="1600" dirty="0" smtClean="0">
                <a:latin typeface="Arial" pitchFamily="34" charset="0"/>
                <a:cs typeface="Arial" pitchFamily="34" charset="0"/>
              </a:rPr>
              <a:t>New public spending share of GDP</a:t>
            </a:r>
            <a:endParaRPr kumimoji="0" lang="en-US" sz="16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cxnSp>
        <p:nvCxnSpPr>
          <p:cNvPr id="19" name="Straight Arrow Connector 18"/>
          <p:cNvCxnSpPr>
            <a:stCxn id="17" idx="3"/>
          </p:cNvCxnSpPr>
          <p:nvPr/>
        </p:nvCxnSpPr>
        <p:spPr>
          <a:xfrm flipV="1">
            <a:off x="3813334" y="4796468"/>
            <a:ext cx="280444" cy="3822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6" idx="3"/>
          </p:cNvCxnSpPr>
          <p:nvPr/>
        </p:nvCxnSpPr>
        <p:spPr>
          <a:xfrm>
            <a:off x="3825367" y="3877264"/>
            <a:ext cx="276672" cy="7178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4294967295"/>
          </p:nvPr>
        </p:nvSpPr>
        <p:spPr/>
        <p:txBody>
          <a:bodyPr/>
          <a:lstStyle/>
          <a:p>
            <a:fld id="{6EAA56DA-0FF2-2246-9E4D-C7AD6B1E3D97}" type="slidenum">
              <a:rPr lang="en-US" smtClean="0"/>
              <a:t>15</a:t>
            </a:fld>
            <a:endParaRPr lang="en-US"/>
          </a:p>
        </p:txBody>
      </p:sp>
    </p:spTree>
    <p:extLst>
      <p:ext uri="{BB962C8B-B14F-4D97-AF65-F5344CB8AC3E}">
        <p14:creationId xmlns:p14="http://schemas.microsoft.com/office/powerpoint/2010/main" val="1979761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bwMode="auto">
          <a:xfrm>
            <a:off x="419100" y="1468602"/>
            <a:ext cx="8337177" cy="4918404"/>
          </a:xfrm>
          <a:prstGeom prst="rect">
            <a:avLst/>
          </a:prstGeom>
          <a:noFill/>
          <a:ln>
            <a:miter lim="800000"/>
            <a:headEnd/>
            <a:tailEnd/>
          </a:ln>
        </p:spPr>
        <p:txBody>
          <a:bodyPr vert="horz" lIns="91440" tIns="45720" rIns="91440" bIns="45720" rtlCol="0">
            <a:noAutofit/>
          </a:bodyPr>
          <a:lstStyle/>
          <a:p>
            <a:pPr marL="342900" lvl="0" indent="-342900">
              <a:spcBef>
                <a:spcPct val="20000"/>
              </a:spcBef>
              <a:spcAft>
                <a:spcPts val="600"/>
              </a:spcAft>
              <a:buSzPct val="90000"/>
              <a:buBlip>
                <a:blip r:embed="rId2"/>
              </a:buBlip>
              <a:defRPr/>
            </a:pPr>
            <a:r>
              <a:rPr lang="en-US" sz="2000" dirty="0">
                <a:latin typeface="Arial" pitchFamily="34" charset="0"/>
                <a:cs typeface="Arial" pitchFamily="34" charset="0"/>
              </a:rPr>
              <a:t>Broaden tax base; lower sales tax rate and apply to services </a:t>
            </a:r>
            <a:r>
              <a:rPr lang="en-US" sz="2000" dirty="0" smtClean="0">
                <a:latin typeface="Arial" pitchFamily="34" charset="0"/>
                <a:cs typeface="Arial" pitchFamily="34" charset="0"/>
              </a:rPr>
              <a:t>too</a:t>
            </a:r>
            <a:endParaRPr kumimoji="0" lang="en-US" sz="20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800100" lvl="1" indent="-342900">
              <a:spcBef>
                <a:spcPct val="20000"/>
              </a:spcBef>
              <a:spcAft>
                <a:spcPts val="600"/>
              </a:spcAft>
              <a:buSzPct val="90000"/>
              <a:buFont typeface="Courier New" panose="02070309020205020404" pitchFamily="49" charset="0"/>
              <a:buChar char="o"/>
              <a:defRPr/>
            </a:pPr>
            <a:r>
              <a:rPr lang="en-US" dirty="0">
                <a:latin typeface="Arial" panose="020B0604020202020204" pitchFamily="34" charset="0"/>
                <a:cs typeface="Arial" panose="020B0604020202020204" pitchFamily="34" charset="0"/>
              </a:rPr>
              <a:t>This is needed because the state’s economic structure has been </a:t>
            </a:r>
            <a:r>
              <a:rPr lang="en-US" dirty="0" smtClean="0">
                <a:latin typeface="Arial" panose="020B0604020202020204" pitchFamily="34" charset="0"/>
                <a:cs typeface="Arial" panose="020B0604020202020204" pitchFamily="34" charset="0"/>
              </a:rPr>
              <a:t>changing.  </a:t>
            </a:r>
            <a:r>
              <a:rPr lang="en-US" dirty="0">
                <a:latin typeface="Arial" panose="020B0604020202020204" pitchFamily="34" charset="0"/>
                <a:cs typeface="Arial" panose="020B0604020202020204" pitchFamily="34" charset="0"/>
              </a:rPr>
              <a:t>The service sector is the larger and faster-growing part of the </a:t>
            </a:r>
            <a:r>
              <a:rPr lang="en-US" dirty="0" smtClean="0">
                <a:latin typeface="Arial" panose="020B0604020202020204" pitchFamily="34" charset="0"/>
                <a:cs typeface="Arial" panose="020B0604020202020204" pitchFamily="34" charset="0"/>
              </a:rPr>
              <a:t>economy as consumers </a:t>
            </a:r>
            <a:r>
              <a:rPr lang="en-US" dirty="0">
                <a:latin typeface="Arial" panose="020B0604020202020204" pitchFamily="34" charset="0"/>
                <a:cs typeface="Arial" panose="020B0604020202020204" pitchFamily="34" charset="0"/>
              </a:rPr>
              <a:t>spend much more on services than on </a:t>
            </a:r>
            <a:r>
              <a:rPr lang="en-US" dirty="0" smtClean="0">
                <a:latin typeface="Arial" panose="020B0604020202020204" pitchFamily="34" charset="0"/>
                <a:cs typeface="Arial" panose="020B0604020202020204" pitchFamily="34" charset="0"/>
              </a:rPr>
              <a:t>goods.  Both goods </a:t>
            </a:r>
            <a:r>
              <a:rPr lang="en-US" dirty="0">
                <a:latin typeface="Arial" panose="020B0604020202020204" pitchFamily="34" charset="0"/>
                <a:cs typeface="Arial" panose="020B0604020202020204" pitchFamily="34" charset="0"/>
              </a:rPr>
              <a:t>production and services provision use up public </a:t>
            </a:r>
            <a:r>
              <a:rPr lang="en-US" dirty="0" smtClean="0">
                <a:latin typeface="Arial" panose="020B0604020202020204" pitchFamily="34" charset="0"/>
                <a:cs typeface="Arial" panose="020B0604020202020204" pitchFamily="34" charset="0"/>
              </a:rPr>
              <a:t>goods and services </a:t>
            </a:r>
            <a:r>
              <a:rPr lang="en-US" dirty="0">
                <a:latin typeface="Arial" panose="020B0604020202020204" pitchFamily="34" charset="0"/>
                <a:cs typeface="Arial" panose="020B0604020202020204" pitchFamily="34" charset="0"/>
              </a:rPr>
              <a:t>for which revenues are </a:t>
            </a:r>
            <a:r>
              <a:rPr lang="en-US" dirty="0" smtClean="0">
                <a:latin typeface="Arial" panose="020B0604020202020204" pitchFamily="34" charset="0"/>
                <a:cs typeface="Arial" panose="020B0604020202020204" pitchFamily="34" charset="0"/>
              </a:rPr>
              <a:t>needed.  As such it is important to generate revenues from both goods and services, not just goods; sales </a:t>
            </a:r>
            <a:r>
              <a:rPr lang="en-US" dirty="0">
                <a:latin typeface="Arial" panose="020B0604020202020204" pitchFamily="34" charset="0"/>
                <a:cs typeface="Arial" panose="020B0604020202020204" pitchFamily="34" charset="0"/>
              </a:rPr>
              <a:t>tax collections used to be higher than income tax collections but the reverse is true now.</a:t>
            </a:r>
            <a:endParaRPr kumimoji="0" lang="en-US"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lvl="0" indent="-342900">
              <a:spcBef>
                <a:spcPct val="20000"/>
              </a:spcBef>
              <a:spcAft>
                <a:spcPts val="600"/>
              </a:spcAft>
              <a:buSzPct val="90000"/>
              <a:buBlip>
                <a:blip r:embed="rId2"/>
              </a:buBlip>
              <a:defRPr/>
            </a:pPr>
            <a:r>
              <a:rPr lang="en-US" sz="2000" dirty="0" smtClean="0">
                <a:latin typeface="Arial" pitchFamily="34" charset="0"/>
                <a:cs typeface="Arial" pitchFamily="34" charset="0"/>
              </a:rPr>
              <a:t>Raise state property tax</a:t>
            </a:r>
          </a:p>
          <a:p>
            <a:pPr marL="800100" lvl="1" indent="-342900">
              <a:spcBef>
                <a:spcPct val="20000"/>
              </a:spcBef>
              <a:spcAft>
                <a:spcPts val="600"/>
              </a:spcAft>
              <a:buSzPct val="90000"/>
              <a:buFont typeface="Courier New" panose="02070309020205020404" pitchFamily="49" charset="0"/>
              <a:buChar char="o"/>
              <a:defRPr/>
            </a:pPr>
            <a:r>
              <a:rPr lang="en-US" dirty="0">
                <a:latin typeface="Arial" panose="020B0604020202020204" pitchFamily="34" charset="0"/>
                <a:cs typeface="Arial" panose="020B0604020202020204" pitchFamily="34" charset="0"/>
              </a:rPr>
              <a:t>The state’s tax structure is seriously unbalanced and inefficient in both collection and use with the currently small property tax receipts constituting a significant part of the </a:t>
            </a:r>
            <a:r>
              <a:rPr lang="en-US" dirty="0" smtClean="0">
                <a:latin typeface="Arial" panose="020B0604020202020204" pitchFamily="34" charset="0"/>
                <a:cs typeface="Arial" panose="020B0604020202020204" pitchFamily="34" charset="0"/>
              </a:rPr>
              <a:t>problem.</a:t>
            </a:r>
            <a:endParaRPr lang="en-US" dirty="0">
              <a:latin typeface="Arial" pitchFamily="34" charset="0"/>
              <a:cs typeface="Arial" pitchFamily="34" charset="0"/>
            </a:endParaRPr>
          </a:p>
        </p:txBody>
      </p:sp>
      <p:sp>
        <p:nvSpPr>
          <p:cNvPr id="6" name="Rectangle 2"/>
          <p:cNvSpPr>
            <a:spLocks noGrp="1" noChangeArrowheads="1"/>
          </p:cNvSpPr>
          <p:nvPr>
            <p:ph type="title" idx="4294967295"/>
          </p:nvPr>
        </p:nvSpPr>
        <p:spPr>
          <a:xfrm>
            <a:off x="588982" y="572064"/>
            <a:ext cx="7787351" cy="536068"/>
          </a:xfrm>
          <a:prstGeom prst="rect">
            <a:avLst/>
          </a:prstGeom>
        </p:spPr>
        <p:txBody>
          <a:bodyPr>
            <a:noAutofit/>
            <a:scene3d>
              <a:camera prst="orthographicFront"/>
              <a:lightRig rig="balanced" dir="t">
                <a:rot lat="0" lon="0" rev="2100000"/>
              </a:lightRig>
            </a:scene3d>
            <a:sp3d prstMaterial="metal">
              <a:contourClr>
                <a:schemeClr val="bg2"/>
              </a:contourClr>
            </a:sp3d>
          </a:bodyPr>
          <a:lstStyle/>
          <a:p>
            <a:pPr>
              <a:defRPr/>
            </a:pPr>
            <a:r>
              <a:rPr lang="en-US" sz="2800" b="1" dirty="0">
                <a:solidFill>
                  <a:srgbClr val="A82138"/>
                </a:solidFill>
                <a:latin typeface="Arial" panose="020B0604020202020204" pitchFamily="34" charset="0"/>
                <a:cs typeface="Arial" panose="020B0604020202020204" pitchFamily="34" charset="0"/>
              </a:rPr>
              <a:t>Rationale for Better Tax System Suggestions</a:t>
            </a:r>
          </a:p>
        </p:txBody>
      </p:sp>
    </p:spTree>
    <p:extLst>
      <p:ext uri="{BB962C8B-B14F-4D97-AF65-F5344CB8AC3E}">
        <p14:creationId xmlns:p14="http://schemas.microsoft.com/office/powerpoint/2010/main" val="1753792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bwMode="auto">
          <a:xfrm>
            <a:off x="272053" y="1044384"/>
            <a:ext cx="8546995" cy="4615828"/>
          </a:xfrm>
          <a:prstGeom prst="rect">
            <a:avLst/>
          </a:prstGeom>
          <a:noFill/>
          <a:ln>
            <a:miter lim="800000"/>
            <a:headEnd/>
            <a:tailEnd/>
          </a:ln>
        </p:spPr>
        <p:txBody>
          <a:bodyPr vert="horz" lIns="91440" tIns="45720" rIns="91440" bIns="45720" rtlCol="0">
            <a:noAutofit/>
          </a:bodyPr>
          <a:lstStyle/>
          <a:p>
            <a:pPr marL="342900" lvl="0" indent="-342900">
              <a:spcBef>
                <a:spcPct val="20000"/>
              </a:spcBef>
              <a:spcAft>
                <a:spcPts val="600"/>
              </a:spcAft>
              <a:buSzPct val="90000"/>
              <a:buBlip>
                <a:blip r:embed="rId2"/>
              </a:buBlip>
              <a:defRPr/>
            </a:pPr>
            <a:r>
              <a:rPr lang="en-US" dirty="0" smtClean="0">
                <a:latin typeface="Arial" pitchFamily="34" charset="0"/>
                <a:cs typeface="Arial" pitchFamily="34" charset="0"/>
              </a:rPr>
              <a:t>Institute road use fees</a:t>
            </a:r>
            <a:endParaRPr kumimoji="0" lang="en-US"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800100" lvl="1" indent="-342900">
              <a:spcBef>
                <a:spcPct val="20000"/>
              </a:spcBef>
              <a:spcAft>
                <a:spcPts val="600"/>
              </a:spcAft>
              <a:buSzPct val="90000"/>
              <a:buFont typeface="Courier New" panose="02070309020205020404" pitchFamily="49" charset="0"/>
              <a:buChar char="o"/>
              <a:defRPr/>
            </a:pPr>
            <a:r>
              <a:rPr lang="en-US" dirty="0">
                <a:latin typeface="Arial" panose="020B0604020202020204" pitchFamily="34" charset="0"/>
                <a:cs typeface="Arial" panose="020B0604020202020204" pitchFamily="34" charset="0"/>
              </a:rPr>
              <a:t>The gas tax is insufficient for road infrastructure needs and is also much less useful for raising revenues to address those needs. </a:t>
            </a:r>
            <a:r>
              <a:rPr lang="en-US" dirty="0" smtClean="0">
                <a:latin typeface="Arial" panose="020B0604020202020204" pitchFamily="34" charset="0"/>
                <a:cs typeface="Arial" panose="020B0604020202020204" pitchFamily="34" charset="0"/>
              </a:rPr>
              <a:t> Vehicle </a:t>
            </a:r>
            <a:r>
              <a:rPr lang="en-US" dirty="0">
                <a:latin typeface="Arial" panose="020B0604020202020204" pitchFamily="34" charset="0"/>
                <a:cs typeface="Arial" panose="020B0604020202020204" pitchFamily="34" charset="0"/>
              </a:rPr>
              <a:t>miles traveled (VMT) </a:t>
            </a:r>
            <a:r>
              <a:rPr lang="en-US" dirty="0" smtClean="0">
                <a:latin typeface="Arial" panose="020B0604020202020204" pitchFamily="34" charset="0"/>
                <a:cs typeface="Arial" panose="020B0604020202020204" pitchFamily="34" charset="0"/>
              </a:rPr>
              <a:t>is </a:t>
            </a:r>
            <a:r>
              <a:rPr lang="en-US" dirty="0">
                <a:latin typeface="Arial" panose="020B0604020202020204" pitchFamily="34" charset="0"/>
                <a:cs typeface="Arial" panose="020B0604020202020204" pitchFamily="34" charset="0"/>
              </a:rPr>
              <a:t>the proper basis for </a:t>
            </a:r>
            <a:r>
              <a:rPr lang="en-US" dirty="0" smtClean="0">
                <a:latin typeface="Arial" panose="020B0604020202020204" pitchFamily="34" charset="0"/>
                <a:cs typeface="Arial" panose="020B0604020202020204" pitchFamily="34" charset="0"/>
              </a:rPr>
              <a:t>generating such revenue and the tool to use is a </a:t>
            </a:r>
            <a:r>
              <a:rPr lang="en-US" b="1" dirty="0" smtClean="0">
                <a:latin typeface="Arial" panose="020B0604020202020204" pitchFamily="34" charset="0"/>
                <a:cs typeface="Arial" panose="020B0604020202020204" pitchFamily="34" charset="0"/>
              </a:rPr>
              <a:t>road </a:t>
            </a:r>
            <a:r>
              <a:rPr lang="en-US" b="1" dirty="0">
                <a:latin typeface="Arial" panose="020B0604020202020204" pitchFamily="34" charset="0"/>
                <a:cs typeface="Arial" panose="020B0604020202020204" pitchFamily="34" charset="0"/>
              </a:rPr>
              <a:t>use </a:t>
            </a:r>
            <a:r>
              <a:rPr lang="en-US" b="1" dirty="0" smtClean="0">
                <a:latin typeface="Arial" panose="020B0604020202020204" pitchFamily="34" charset="0"/>
                <a:cs typeface="Arial" panose="020B0604020202020204" pitchFamily="34" charset="0"/>
              </a:rPr>
              <a:t>fee or VMT fee</a:t>
            </a:r>
            <a:r>
              <a:rPr lang="en-US" dirty="0" smtClean="0">
                <a:latin typeface="Arial" panose="020B0604020202020204" pitchFamily="34" charset="0"/>
                <a:cs typeface="Arial" panose="020B0604020202020204" pitchFamily="34" charset="0"/>
              </a:rPr>
              <a:t>.  </a:t>
            </a:r>
          </a:p>
          <a:p>
            <a:pPr marL="800100" lvl="1" indent="-342900">
              <a:spcBef>
                <a:spcPct val="20000"/>
              </a:spcBef>
              <a:spcAft>
                <a:spcPts val="600"/>
              </a:spcAft>
              <a:buSzPct val="90000"/>
              <a:buFont typeface="Courier New" panose="02070309020205020404" pitchFamily="49" charset="0"/>
              <a:buChar char="o"/>
              <a:defRPr/>
            </a:pP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can be paid annually at tag renewal with varying fees for different vehicle types (e.g., using axle or weight classes).  For example, a one-cent per mile fee for cars would generate $100 for 10,000 miles traveled a year; VMT can be determined from reading odometers.  </a:t>
            </a:r>
            <a:endParaRPr lang="en-US" dirty="0" smtClean="0">
              <a:latin typeface="Arial" panose="020B0604020202020204" pitchFamily="34" charset="0"/>
              <a:cs typeface="Arial" panose="020B0604020202020204" pitchFamily="34" charset="0"/>
            </a:endParaRPr>
          </a:p>
          <a:p>
            <a:pPr marL="800100" lvl="1" indent="-342900">
              <a:spcBef>
                <a:spcPct val="20000"/>
              </a:spcBef>
              <a:spcAft>
                <a:spcPts val="600"/>
              </a:spcAft>
              <a:buSzPct val="90000"/>
              <a:buFont typeface="Courier New" panose="02070309020205020404" pitchFamily="49" charset="0"/>
              <a:buChar char="o"/>
              <a:defRPr/>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gas tax need not be phased out as its significance will fall naturally over time and it will help with getting some revenue from vehicles that are not domiciled in Alabama. </a:t>
            </a:r>
            <a:r>
              <a:rPr lang="en-US" dirty="0" smtClean="0">
                <a:latin typeface="Arial" panose="020B0604020202020204" pitchFamily="34" charset="0"/>
                <a:cs typeface="Arial" panose="020B0604020202020204" pitchFamily="34" charset="0"/>
              </a:rPr>
              <a:t> To </a:t>
            </a:r>
            <a:r>
              <a:rPr lang="en-US" dirty="0">
                <a:latin typeface="Arial" panose="020B0604020202020204" pitchFamily="34" charset="0"/>
                <a:cs typeface="Arial" panose="020B0604020202020204" pitchFamily="34" charset="0"/>
              </a:rPr>
              <a:t>ensure that revenues </a:t>
            </a:r>
            <a:r>
              <a:rPr lang="en-US" dirty="0" smtClean="0">
                <a:latin typeface="Arial" panose="020B0604020202020204" pitchFamily="34" charset="0"/>
                <a:cs typeface="Arial" panose="020B0604020202020204" pitchFamily="34" charset="0"/>
              </a:rPr>
              <a:t>are adequate for </a:t>
            </a:r>
            <a:r>
              <a:rPr lang="en-US" dirty="0">
                <a:latin typeface="Arial" panose="020B0604020202020204" pitchFamily="34" charset="0"/>
                <a:cs typeface="Arial" panose="020B0604020202020204" pitchFamily="34" charset="0"/>
              </a:rPr>
              <a:t>road infrastructure </a:t>
            </a:r>
            <a:r>
              <a:rPr lang="en-US" dirty="0" smtClean="0">
                <a:latin typeface="Arial" panose="020B0604020202020204" pitchFamily="34" charset="0"/>
                <a:cs typeface="Arial" panose="020B0604020202020204" pitchFamily="34" charset="0"/>
              </a:rPr>
              <a:t>expenditures, the </a:t>
            </a:r>
            <a:r>
              <a:rPr lang="en-US" dirty="0">
                <a:latin typeface="Arial" panose="020B0604020202020204" pitchFamily="34" charset="0"/>
                <a:cs typeface="Arial" panose="020B0604020202020204" pitchFamily="34" charset="0"/>
              </a:rPr>
              <a:t>VMT fee can be assessed and adjusted </a:t>
            </a:r>
            <a:r>
              <a:rPr lang="en-US" dirty="0" smtClean="0">
                <a:latin typeface="Arial" panose="020B0604020202020204" pitchFamily="34" charset="0"/>
                <a:cs typeface="Arial" panose="020B0604020202020204" pitchFamily="34" charset="0"/>
              </a:rPr>
              <a:t>every </a:t>
            </a:r>
            <a:r>
              <a:rPr lang="en-US" dirty="0">
                <a:latin typeface="Arial" panose="020B0604020202020204" pitchFamily="34" charset="0"/>
                <a:cs typeface="Arial" panose="020B0604020202020204" pitchFamily="34" charset="0"/>
              </a:rPr>
              <a:t>few </a:t>
            </a:r>
            <a:r>
              <a:rPr lang="en-US" dirty="0" smtClean="0">
                <a:latin typeface="Arial" panose="020B0604020202020204" pitchFamily="34" charset="0"/>
                <a:cs typeface="Arial" panose="020B0604020202020204" pitchFamily="34" charset="0"/>
              </a:rPr>
              <a:t>y</a:t>
            </a:r>
            <a:r>
              <a:rPr lang="en-US" dirty="0">
                <a:latin typeface="Arial" panose="020B0604020202020204" pitchFamily="34" charset="0"/>
                <a:cs typeface="Arial" panose="020B0604020202020204" pitchFamily="34" charset="0"/>
              </a:rPr>
              <a:t>ears</a:t>
            </a:r>
            <a:r>
              <a:rPr lang="en-US" dirty="0" smtClean="0">
                <a:latin typeface="Arial" panose="020B0604020202020204" pitchFamily="34" charset="0"/>
                <a:cs typeface="Arial" panose="020B0604020202020204" pitchFamily="34" charset="0"/>
              </a:rPr>
              <a:t> (e.g</a:t>
            </a:r>
            <a:r>
              <a:rPr lang="en-US" smtClean="0">
                <a:latin typeface="Arial" panose="020B0604020202020204" pitchFamily="34" charset="0"/>
                <a:cs typeface="Arial" panose="020B0604020202020204" pitchFamily="34" charset="0"/>
              </a:rPr>
              <a:t>., by using </a:t>
            </a:r>
            <a:r>
              <a:rPr lang="en-US" dirty="0" smtClean="0">
                <a:latin typeface="Arial" panose="020B0604020202020204" pitchFamily="34" charset="0"/>
                <a:cs typeface="Arial" panose="020B0604020202020204" pitchFamily="34" charset="0"/>
              </a:rPr>
              <a:t>a road construction </a:t>
            </a:r>
            <a:r>
              <a:rPr lang="en-US" smtClean="0">
                <a:latin typeface="Arial" panose="020B0604020202020204" pitchFamily="34" charset="0"/>
                <a:cs typeface="Arial" panose="020B0604020202020204" pitchFamily="34" charset="0"/>
              </a:rPr>
              <a:t>cost index).</a:t>
            </a:r>
            <a:endParaRPr kumimoji="0" lang="en-US"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6" name="Rectangle 2"/>
          <p:cNvSpPr>
            <a:spLocks noGrp="1" noChangeArrowheads="1"/>
          </p:cNvSpPr>
          <p:nvPr>
            <p:ph type="title"/>
          </p:nvPr>
        </p:nvSpPr>
        <p:spPr>
          <a:xfrm>
            <a:off x="348753" y="327281"/>
            <a:ext cx="8090596" cy="513098"/>
          </a:xfrm>
          <a:prstGeom prst="rect">
            <a:avLst/>
          </a:prstGeom>
        </p:spPr>
        <p:txBody>
          <a:bodyPr>
            <a:noAutofit/>
            <a:scene3d>
              <a:camera prst="orthographicFront"/>
              <a:lightRig rig="balanced" dir="t">
                <a:rot lat="0" lon="0" rev="2100000"/>
              </a:lightRig>
            </a:scene3d>
            <a:sp3d prstMaterial="metal">
              <a:contourClr>
                <a:schemeClr val="bg2"/>
              </a:contourClr>
            </a:sp3d>
          </a:bodyPr>
          <a:lstStyle/>
          <a:p>
            <a:pPr>
              <a:defRPr/>
            </a:pPr>
            <a:r>
              <a:rPr lang="en-US" sz="2800" dirty="0">
                <a:latin typeface="Arial" panose="020B0604020202020204" pitchFamily="34" charset="0"/>
                <a:cs typeface="Arial" panose="020B0604020202020204" pitchFamily="34" charset="0"/>
              </a:rPr>
              <a:t>Rationale for Better Tax System Suggestions</a:t>
            </a:r>
          </a:p>
        </p:txBody>
      </p:sp>
      <p:sp>
        <p:nvSpPr>
          <p:cNvPr id="2" name="Slide Number Placeholder 1"/>
          <p:cNvSpPr>
            <a:spLocks noGrp="1"/>
          </p:cNvSpPr>
          <p:nvPr>
            <p:ph type="sldNum" sz="quarter" idx="4294967295"/>
          </p:nvPr>
        </p:nvSpPr>
        <p:spPr/>
        <p:txBody>
          <a:bodyPr/>
          <a:lstStyle/>
          <a:p>
            <a:fld id="{6EAA56DA-0FF2-2246-9E4D-C7AD6B1E3D97}" type="slidenum">
              <a:rPr lang="en-US" smtClean="0"/>
              <a:t>17</a:t>
            </a:fld>
            <a:endParaRPr lang="en-US"/>
          </a:p>
        </p:txBody>
      </p:sp>
    </p:spTree>
    <p:extLst>
      <p:ext uri="{BB962C8B-B14F-4D97-AF65-F5344CB8AC3E}">
        <p14:creationId xmlns:p14="http://schemas.microsoft.com/office/powerpoint/2010/main" val="1707387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1"/>
          <p:cNvSpPr txBox="1">
            <a:spLocks noChangeArrowheads="1"/>
          </p:cNvSpPr>
          <p:nvPr/>
        </p:nvSpPr>
        <p:spPr bwMode="auto">
          <a:xfrm>
            <a:off x="632298" y="3350029"/>
            <a:ext cx="7840493" cy="1692771"/>
          </a:xfrm>
          <a:prstGeom prst="rect">
            <a:avLst/>
          </a:prstGeom>
          <a:noFill/>
          <a:ln w="9525">
            <a:noFill/>
            <a:miter lim="800000"/>
            <a:headEnd/>
            <a:tailEnd/>
          </a:ln>
        </p:spPr>
        <p:txBody>
          <a:bodyPr wrap="square">
            <a:spAutoFit/>
          </a:bodyPr>
          <a:lstStyle/>
          <a:p>
            <a:pPr algn="ctr" eaLnBrk="0" hangingPunct="0">
              <a:lnSpc>
                <a:spcPct val="130000"/>
              </a:lnSpc>
            </a:pPr>
            <a:r>
              <a:rPr lang="en-US" sz="3200" b="1" i="1" dirty="0" smtClean="0">
                <a:solidFill>
                  <a:srgbClr val="A82138"/>
                </a:solidFill>
              </a:rPr>
              <a:t>Center for Business and Economic Research</a:t>
            </a:r>
            <a:endParaRPr lang="en-US" sz="3200" i="1" dirty="0">
              <a:solidFill>
                <a:srgbClr val="A82138"/>
              </a:solidFill>
            </a:endParaRPr>
          </a:p>
          <a:p>
            <a:pPr algn="ctr" eaLnBrk="0" hangingPunct="0">
              <a:lnSpc>
                <a:spcPct val="130000"/>
              </a:lnSpc>
            </a:pPr>
            <a:r>
              <a:rPr lang="en-US" sz="2400" b="1" dirty="0">
                <a:solidFill>
                  <a:srgbClr val="A82138"/>
                </a:solidFill>
                <a:latin typeface="+mj-lt"/>
              </a:rPr>
              <a:t>Culverhouse College of </a:t>
            </a:r>
            <a:r>
              <a:rPr lang="en-US" sz="2400" b="1" dirty="0" smtClean="0">
                <a:solidFill>
                  <a:srgbClr val="A82138"/>
                </a:solidFill>
                <a:latin typeface="+mj-lt"/>
              </a:rPr>
              <a:t>Business</a:t>
            </a:r>
          </a:p>
          <a:p>
            <a:pPr algn="ctr" eaLnBrk="0" hangingPunct="0">
              <a:lnSpc>
                <a:spcPct val="130000"/>
              </a:lnSpc>
            </a:pPr>
            <a:r>
              <a:rPr lang="en-US" sz="2400" b="1" dirty="0" smtClean="0">
                <a:solidFill>
                  <a:srgbClr val="A82138"/>
                </a:solidFill>
                <a:latin typeface="+mj-lt"/>
              </a:rPr>
              <a:t>The University of Alabama </a:t>
            </a:r>
            <a:endParaRPr lang="en-US" sz="2400" b="1" dirty="0">
              <a:solidFill>
                <a:srgbClr val="A82138"/>
              </a:solidFill>
              <a:latin typeface="+mj-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2592" y="5057025"/>
            <a:ext cx="2350008" cy="874776"/>
          </a:xfrm>
          <a:prstGeom prst="rect">
            <a:avLst/>
          </a:prstGeom>
        </p:spPr>
      </p:pic>
      <p:sp>
        <p:nvSpPr>
          <p:cNvPr id="3" name="TextBox 2"/>
          <p:cNvSpPr txBox="1"/>
          <p:nvPr/>
        </p:nvSpPr>
        <p:spPr>
          <a:xfrm>
            <a:off x="5680128" y="5931801"/>
            <a:ext cx="2983424" cy="587853"/>
          </a:xfrm>
          <a:prstGeom prst="rect">
            <a:avLst/>
          </a:prstGeom>
          <a:noFill/>
        </p:spPr>
        <p:txBody>
          <a:bodyPr wrap="square" rtlCol="0">
            <a:spAutoFit/>
          </a:bodyPr>
          <a:lstStyle/>
          <a:p>
            <a:pPr eaLnBrk="0" hangingPunct="0">
              <a:lnSpc>
                <a:spcPct val="130000"/>
              </a:lnSpc>
            </a:pPr>
            <a:r>
              <a:rPr lang="en-US" sz="1400" dirty="0" err="1" smtClean="0">
                <a:solidFill>
                  <a:schemeClr val="bg1">
                    <a:lumMod val="50000"/>
                  </a:schemeClr>
                </a:solidFill>
              </a:rPr>
              <a:t>cber.cba.ua.edu</a:t>
            </a:r>
            <a:r>
              <a:rPr lang="en-US" sz="1400" dirty="0" smtClean="0">
                <a:solidFill>
                  <a:schemeClr val="bg1">
                    <a:lumMod val="50000"/>
                  </a:schemeClr>
                </a:solidFill>
              </a:rPr>
              <a:t>  |   (205</a:t>
            </a:r>
            <a:r>
              <a:rPr lang="en-US" sz="1400" dirty="0">
                <a:solidFill>
                  <a:schemeClr val="bg1">
                    <a:lumMod val="50000"/>
                  </a:schemeClr>
                </a:solidFill>
              </a:rPr>
              <a:t>) 348-6191</a:t>
            </a:r>
          </a:p>
          <a:p>
            <a:endParaRPr lang="en-US" sz="1400" dirty="0"/>
          </a:p>
        </p:txBody>
      </p:sp>
      <p:sp>
        <p:nvSpPr>
          <p:cNvPr id="9" name="Title 8"/>
          <p:cNvSpPr>
            <a:spLocks noGrp="1"/>
          </p:cNvSpPr>
          <p:nvPr>
            <p:ph type="title"/>
          </p:nvPr>
        </p:nvSpPr>
        <p:spPr>
          <a:xfrm>
            <a:off x="495647" y="666845"/>
            <a:ext cx="7886700" cy="2683184"/>
          </a:xfrm>
        </p:spPr>
        <p:txBody>
          <a:bodyPr>
            <a:normAutofit fontScale="90000"/>
          </a:bodyPr>
          <a:lstStyle/>
          <a:p>
            <a:r>
              <a:rPr lang="en-US" dirty="0">
                <a:ln w="0"/>
                <a:effectLst>
                  <a:outerShdw blurRad="38100" dist="25400" dir="5400000" algn="ctr" rotWithShape="0">
                    <a:srgbClr val="6E747A">
                      <a:alpha val="43000"/>
                    </a:srgbClr>
                  </a:outerShdw>
                </a:effectLst>
              </a:rPr>
              <a:t>Questions, comments, suggestions</a:t>
            </a:r>
            <a:r>
              <a:rPr lang="en-US" dirty="0" smtClean="0">
                <a:ln w="0"/>
                <a:effectLst>
                  <a:outerShdw blurRad="38100" dist="25400" dir="5400000" algn="ctr" rotWithShape="0">
                    <a:srgbClr val="6E747A">
                      <a:alpha val="43000"/>
                    </a:srgbClr>
                  </a:outerShdw>
                </a:effectLst>
              </a:rPr>
              <a:t>,…</a:t>
            </a:r>
            <a:br>
              <a:rPr lang="en-US" dirty="0" smtClean="0">
                <a:ln w="0"/>
                <a:effectLst>
                  <a:outerShdw blurRad="38100" dist="25400" dir="5400000" algn="ctr" rotWithShape="0">
                    <a:srgbClr val="6E747A">
                      <a:alpha val="43000"/>
                    </a:srgbClr>
                  </a:outerShdw>
                </a:effectLst>
              </a:rPr>
            </a:br>
            <a:r>
              <a:rPr lang="en-US" dirty="0">
                <a:ln w="0"/>
                <a:effectLst>
                  <a:outerShdw blurRad="38100" dist="25400" dir="5400000" algn="ctr" rotWithShape="0">
                    <a:srgbClr val="6E747A">
                      <a:alpha val="43000"/>
                    </a:srgbClr>
                  </a:outerShdw>
                </a:effectLst>
              </a:rPr>
              <a:t/>
            </a:r>
            <a:br>
              <a:rPr lang="en-US" dirty="0">
                <a:ln w="0"/>
                <a:effectLst>
                  <a:outerShdw blurRad="38100" dist="25400" dir="5400000" algn="ctr" rotWithShape="0">
                    <a:srgbClr val="6E747A">
                      <a:alpha val="43000"/>
                    </a:srgbClr>
                  </a:outerShdw>
                </a:effectLst>
              </a:rPr>
            </a:br>
            <a:r>
              <a:rPr lang="en-US" dirty="0" smtClean="0">
                <a:ln w="0"/>
                <a:effectLst>
                  <a:outerShdw blurRad="38100" dist="25400" dir="5400000" algn="ctr" rotWithShape="0">
                    <a:srgbClr val="6E747A">
                      <a:alpha val="43000"/>
                    </a:srgbClr>
                  </a:outerShdw>
                </a:effectLst>
              </a:rPr>
              <a:t/>
            </a:r>
            <a:br>
              <a:rPr lang="en-US" dirty="0" smtClean="0">
                <a:ln w="0"/>
                <a:effectLst>
                  <a:outerShdw blurRad="38100" dist="25400" dir="5400000" algn="ctr" rotWithShape="0">
                    <a:srgbClr val="6E747A">
                      <a:alpha val="43000"/>
                    </a:srgbClr>
                  </a:outerShdw>
                </a:effectLst>
              </a:rPr>
            </a:br>
            <a:r>
              <a:rPr lang="en-US" dirty="0">
                <a:ln w="0"/>
                <a:effectLst>
                  <a:outerShdw blurRad="38100" dist="25400" dir="5400000" algn="ctr" rotWithShape="0">
                    <a:srgbClr val="6E747A">
                      <a:alpha val="43000"/>
                    </a:srgbClr>
                  </a:outerShdw>
                </a:effectLst>
              </a:rPr>
              <a:t/>
            </a:r>
            <a:br>
              <a:rPr lang="en-US" dirty="0">
                <a:ln w="0"/>
                <a:effectLst>
                  <a:outerShdw blurRad="38100" dist="25400" dir="5400000" algn="ctr" rotWithShape="0">
                    <a:srgbClr val="6E747A">
                      <a:alpha val="43000"/>
                    </a:srgbClr>
                  </a:outerShdw>
                </a:effectLst>
              </a:rPr>
            </a:br>
            <a:r>
              <a:rPr lang="en-US" sz="5400" dirty="0" smtClean="0">
                <a:ln w="0"/>
                <a:effectLst>
                  <a:outerShdw blurRad="38100" dist="25400" dir="5400000" algn="ctr" rotWithShape="0">
                    <a:srgbClr val="6E747A">
                      <a:alpha val="43000"/>
                    </a:srgbClr>
                  </a:outerShdw>
                </a:effectLst>
              </a:rPr>
              <a:t>             Thank you</a:t>
            </a:r>
            <a:r>
              <a:rPr lang="en-US" sz="5400" dirty="0">
                <a:ln w="0"/>
                <a:effectLst>
                  <a:outerShdw blurRad="38100" dist="25400" dir="5400000" algn="ctr" rotWithShape="0">
                    <a:srgbClr val="6E747A">
                      <a:alpha val="43000"/>
                    </a:srgbClr>
                  </a:outerShdw>
                </a:effectLst>
              </a:rPr>
              <a:t/>
            </a:r>
            <a:br>
              <a:rPr lang="en-US" sz="5400" dirty="0">
                <a:ln w="0"/>
                <a:effectLst>
                  <a:outerShdw blurRad="38100" dist="25400" dir="5400000" algn="ctr" rotWithShape="0">
                    <a:srgbClr val="6E747A">
                      <a:alpha val="43000"/>
                    </a:srgbClr>
                  </a:outerShdw>
                </a:effectLst>
              </a:rPr>
            </a:br>
            <a:r>
              <a:rPr lang="en-US" dirty="0">
                <a:ln w="0"/>
                <a:effectLst>
                  <a:outerShdw blurRad="38100" dist="25400" dir="5400000" algn="ctr" rotWithShape="0">
                    <a:srgbClr val="6E747A">
                      <a:alpha val="43000"/>
                    </a:srgbClr>
                  </a:outerShdw>
                </a:effectLst>
              </a:rPr>
              <a:t/>
            </a:r>
            <a:br>
              <a:rPr lang="en-US" dirty="0">
                <a:ln w="0"/>
                <a:effectLst>
                  <a:outerShdw blurRad="38100" dist="25400" dir="5400000" algn="ctr" rotWithShape="0">
                    <a:srgbClr val="6E747A">
                      <a:alpha val="43000"/>
                    </a:srgbClr>
                  </a:outerShdw>
                </a:effectLst>
              </a:rPr>
            </a:br>
            <a:endParaRPr lang="en-US" dirty="0"/>
          </a:p>
        </p:txBody>
      </p:sp>
    </p:spTree>
    <p:extLst>
      <p:ext uri="{BB962C8B-B14F-4D97-AF65-F5344CB8AC3E}">
        <p14:creationId xmlns:p14="http://schemas.microsoft.com/office/powerpoint/2010/main" val="3547594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643885"/>
            <a:ext cx="7886700" cy="487446"/>
          </a:xfrm>
        </p:spPr>
        <p:txBody>
          <a:bodyPr/>
          <a:lstStyle/>
          <a:p>
            <a:r>
              <a:rPr lang="en-US" dirty="0" smtClean="0">
                <a:solidFill>
                  <a:srgbClr val="7E0000"/>
                </a:solidFill>
                <a:effectLst>
                  <a:outerShdw blurRad="38100" dist="38100" dir="2700000" algn="tl">
                    <a:srgbClr val="C0C0C0"/>
                  </a:outerShdw>
                </a:effectLst>
                <a:cs typeface="Arial" charset="0"/>
              </a:rPr>
              <a:t>We’re </a:t>
            </a:r>
            <a:r>
              <a:rPr lang="en-US" dirty="0">
                <a:solidFill>
                  <a:srgbClr val="7E0000"/>
                </a:solidFill>
                <a:effectLst>
                  <a:outerShdw blurRad="38100" dist="38100" dir="2700000" algn="tl">
                    <a:srgbClr val="C0C0C0"/>
                  </a:outerShdw>
                </a:effectLst>
                <a:cs typeface="Arial" charset="0"/>
              </a:rPr>
              <a:t>all Concerned Citizens</a:t>
            </a:r>
            <a:endParaRPr lang="en-US" dirty="0"/>
          </a:p>
        </p:txBody>
      </p:sp>
      <p:sp>
        <p:nvSpPr>
          <p:cNvPr id="7" name="Rectangle 3"/>
          <p:cNvSpPr txBox="1">
            <a:spLocks noChangeArrowheads="1"/>
          </p:cNvSpPr>
          <p:nvPr/>
        </p:nvSpPr>
        <p:spPr>
          <a:xfrm>
            <a:off x="592428" y="1339065"/>
            <a:ext cx="4287627" cy="3213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ct val="30000"/>
              </a:spcAft>
              <a:buFontTx/>
              <a:buNone/>
            </a:pPr>
            <a:r>
              <a:rPr lang="en-US" sz="1800" b="1" dirty="0" smtClean="0">
                <a:latin typeface="Arial" panose="020B0604020202020204" pitchFamily="34" charset="0"/>
                <a:cs typeface="Arial" panose="020B0604020202020204" pitchFamily="34" charset="0"/>
              </a:rPr>
              <a:t>If you</a:t>
            </a:r>
          </a:p>
        </p:txBody>
      </p:sp>
      <p:sp>
        <p:nvSpPr>
          <p:cNvPr id="8" name="Rectangle 3"/>
          <p:cNvSpPr txBox="1">
            <a:spLocks noChangeArrowheads="1"/>
          </p:cNvSpPr>
          <p:nvPr/>
        </p:nvSpPr>
        <p:spPr bwMode="auto">
          <a:xfrm>
            <a:off x="5373331" y="1312719"/>
            <a:ext cx="3165986" cy="3561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30000"/>
              </a:spcAft>
              <a:buClrTx/>
              <a:buSzPct val="90000"/>
              <a:buFontTx/>
              <a:buNone/>
              <a:tabLst/>
              <a:defRPr/>
            </a:pPr>
            <a:r>
              <a:rPr kumimoji="0" lang="en-US" b="1"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Then you are a</a:t>
            </a:r>
          </a:p>
        </p:txBody>
      </p:sp>
      <p:sp>
        <p:nvSpPr>
          <p:cNvPr id="10" name="Rectangle 3"/>
          <p:cNvSpPr txBox="1">
            <a:spLocks noChangeArrowheads="1"/>
          </p:cNvSpPr>
          <p:nvPr/>
        </p:nvSpPr>
        <p:spPr bwMode="auto">
          <a:xfrm>
            <a:off x="532441" y="2627293"/>
            <a:ext cx="4285480" cy="6539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30000"/>
              </a:spcAft>
              <a:buClrTx/>
              <a:buSzPct val="90000"/>
              <a:buFontTx/>
              <a:buNone/>
              <a:tabLst/>
              <a:defRPr/>
            </a:pPr>
            <a:r>
              <a:rPr kumimoji="0" lang="en-US" b="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Like economic growth and social support</a:t>
            </a:r>
          </a:p>
        </p:txBody>
      </p:sp>
      <p:sp>
        <p:nvSpPr>
          <p:cNvPr id="11" name="Rectangle 3"/>
          <p:cNvSpPr txBox="1">
            <a:spLocks noChangeArrowheads="1"/>
          </p:cNvSpPr>
          <p:nvPr/>
        </p:nvSpPr>
        <p:spPr bwMode="auto">
          <a:xfrm>
            <a:off x="543059" y="1835821"/>
            <a:ext cx="4283334" cy="5729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30000"/>
              </a:spcAft>
              <a:buClrTx/>
              <a:buSzPct val="90000"/>
              <a:buFontTx/>
              <a:buNone/>
              <a:tabLst/>
              <a:defRPr/>
            </a:pPr>
            <a:r>
              <a:rPr kumimoji="0" lang="en-US" b="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Like economic growth, low taxes, and limited government</a:t>
            </a:r>
          </a:p>
        </p:txBody>
      </p:sp>
      <p:sp>
        <p:nvSpPr>
          <p:cNvPr id="12" name="Rectangle 3"/>
          <p:cNvSpPr txBox="1">
            <a:spLocks noChangeArrowheads="1"/>
          </p:cNvSpPr>
          <p:nvPr/>
        </p:nvSpPr>
        <p:spPr bwMode="auto">
          <a:xfrm>
            <a:off x="543059" y="3498592"/>
            <a:ext cx="4291781" cy="6329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30000"/>
              </a:spcAft>
              <a:buClrTx/>
              <a:buSzPct val="90000"/>
              <a:buFontTx/>
              <a:buNone/>
              <a:tabLst/>
              <a:defRPr/>
            </a:pPr>
            <a:r>
              <a:rPr kumimoji="0" lang="en-US" b="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Believe you can think for yourself on economic and other policy issues</a:t>
            </a:r>
          </a:p>
          <a:p>
            <a:pPr marL="342900" marR="0" lvl="0" indent="-342900" algn="l" defTabSz="914400" rtl="0" eaLnBrk="1" fontAlgn="base" latinLnBrk="0" hangingPunct="1">
              <a:lnSpc>
                <a:spcPct val="80000"/>
              </a:lnSpc>
              <a:spcBef>
                <a:spcPct val="20000"/>
              </a:spcBef>
              <a:spcAft>
                <a:spcPct val="0"/>
              </a:spcAft>
              <a:buClrTx/>
              <a:buSzPct val="90000"/>
              <a:buFontTx/>
              <a:buNone/>
              <a:tabLst/>
              <a:defRPr/>
            </a:pPr>
            <a:endParaRPr kumimoji="0" lang="en-US" b="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endParaRPr>
          </a:p>
        </p:txBody>
      </p:sp>
      <p:sp>
        <p:nvSpPr>
          <p:cNvPr id="13" name="Rectangle 3"/>
          <p:cNvSpPr txBox="1">
            <a:spLocks noChangeArrowheads="1"/>
          </p:cNvSpPr>
          <p:nvPr/>
        </p:nvSpPr>
        <p:spPr bwMode="auto">
          <a:xfrm>
            <a:off x="574081" y="4370982"/>
            <a:ext cx="4369174" cy="3450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80000"/>
              </a:lnSpc>
              <a:spcBef>
                <a:spcPct val="20000"/>
              </a:spcBef>
              <a:spcAft>
                <a:spcPct val="0"/>
              </a:spcAft>
              <a:buClrTx/>
              <a:buSzPct val="90000"/>
              <a:buFontTx/>
              <a:buNone/>
              <a:tabLst/>
              <a:defRPr/>
            </a:pPr>
            <a:r>
              <a:rPr kumimoji="0" lang="en-US" b="1"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Go with all the above and optimality </a:t>
            </a:r>
          </a:p>
        </p:txBody>
      </p:sp>
      <p:sp>
        <p:nvSpPr>
          <p:cNvPr id="14" name="Rectangle 3"/>
          <p:cNvSpPr txBox="1">
            <a:spLocks noChangeArrowheads="1"/>
          </p:cNvSpPr>
          <p:nvPr/>
        </p:nvSpPr>
        <p:spPr bwMode="auto">
          <a:xfrm>
            <a:off x="5373331" y="1850259"/>
            <a:ext cx="3165986" cy="5877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spcAft>
                <a:spcPct val="30000"/>
              </a:spcAft>
              <a:buSzPct val="90000"/>
              <a:defRPr/>
            </a:pPr>
            <a:r>
              <a:rPr kumimoji="0" lang="en-US" b="1" i="0" u="none" strike="noStrike" kern="1200" cap="none" spc="0" normalizeH="0" baseline="0" noProof="0" dirty="0" smtClean="0">
                <a:ln>
                  <a:noFill/>
                </a:ln>
                <a:solidFill>
                  <a:srgbClr val="800000"/>
                </a:solidFill>
                <a:effectLst/>
                <a:uLnTx/>
                <a:uFillTx/>
                <a:latin typeface="Arial" panose="020B0604020202020204" pitchFamily="34" charset="0"/>
                <a:cs typeface="Arial" panose="020B0604020202020204" pitchFamily="34" charset="0"/>
              </a:rPr>
              <a:t>Republican &amp; </a:t>
            </a:r>
            <a:r>
              <a:rPr lang="en-US" b="1" dirty="0" smtClean="0">
                <a:solidFill>
                  <a:srgbClr val="3072C2"/>
                </a:solidFill>
                <a:latin typeface="Arial" panose="020B0604020202020204" pitchFamily="34" charset="0"/>
                <a:cs typeface="Arial" panose="020B0604020202020204" pitchFamily="34" charset="0"/>
              </a:rPr>
              <a:t>Democrat &amp; </a:t>
            </a:r>
            <a:r>
              <a:rPr lang="en-US" b="1" dirty="0" smtClean="0">
                <a:solidFill>
                  <a:schemeClr val="bg2">
                    <a:lumMod val="25000"/>
                  </a:schemeClr>
                </a:solidFill>
                <a:latin typeface="Arial" panose="020B0604020202020204" pitchFamily="34" charset="0"/>
                <a:cs typeface="Arial" panose="020B0604020202020204" pitchFamily="34" charset="0"/>
              </a:rPr>
              <a:t>Independent</a:t>
            </a:r>
            <a:endParaRPr lang="en-US" dirty="0" smtClean="0">
              <a:latin typeface="Arial" panose="020B0604020202020204" pitchFamily="34" charset="0"/>
              <a:cs typeface="Arial" panose="020B0604020202020204" pitchFamily="34" charset="0"/>
            </a:endParaRPr>
          </a:p>
          <a:p>
            <a:pPr marL="342900" indent="-342900">
              <a:lnSpc>
                <a:spcPct val="90000"/>
              </a:lnSpc>
              <a:spcBef>
                <a:spcPct val="20000"/>
              </a:spcBef>
              <a:spcAft>
                <a:spcPct val="30000"/>
              </a:spcAft>
              <a:buSzPct val="90000"/>
              <a:defRPr/>
            </a:pPr>
            <a:r>
              <a:rPr lang="en-US" b="1" dirty="0" smtClean="0">
                <a:solidFill>
                  <a:srgbClr val="3072C2"/>
                </a:solidFill>
                <a:latin typeface="Arial" panose="020B0604020202020204" pitchFamily="34" charset="0"/>
                <a:cs typeface="Arial" panose="020B0604020202020204" pitchFamily="34" charset="0"/>
              </a:rPr>
              <a:t> </a:t>
            </a:r>
          </a:p>
        </p:txBody>
      </p:sp>
      <p:sp>
        <p:nvSpPr>
          <p:cNvPr id="15" name="Rectangle 3"/>
          <p:cNvSpPr txBox="1">
            <a:spLocks noChangeArrowheads="1"/>
          </p:cNvSpPr>
          <p:nvPr/>
        </p:nvSpPr>
        <p:spPr bwMode="auto">
          <a:xfrm>
            <a:off x="5360566" y="2650144"/>
            <a:ext cx="3165986" cy="6235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spcAft>
                <a:spcPct val="30000"/>
              </a:spcAft>
              <a:buSzPct val="90000"/>
              <a:defRPr/>
            </a:pPr>
            <a:r>
              <a:rPr kumimoji="0" lang="en-US" b="1" i="0" u="none" strike="noStrike" kern="1200" cap="none" spc="0" normalizeH="0" baseline="0" noProof="0" dirty="0" smtClean="0">
                <a:ln>
                  <a:noFill/>
                </a:ln>
                <a:solidFill>
                  <a:srgbClr val="3072C2"/>
                </a:solidFill>
                <a:effectLst/>
                <a:uLnTx/>
                <a:uFillTx/>
                <a:latin typeface="Arial" panose="020B0604020202020204" pitchFamily="34" charset="0"/>
                <a:cs typeface="Arial" panose="020B0604020202020204" pitchFamily="34" charset="0"/>
              </a:rPr>
              <a:t>Democrat &amp; </a:t>
            </a:r>
            <a:r>
              <a:rPr lang="en-US" b="1" dirty="0" smtClean="0">
                <a:solidFill>
                  <a:schemeClr val="bg2">
                    <a:lumMod val="25000"/>
                  </a:schemeClr>
                </a:solidFill>
                <a:latin typeface="Arial" panose="020B0604020202020204" pitchFamily="34" charset="0"/>
                <a:cs typeface="Arial" panose="020B0604020202020204" pitchFamily="34" charset="0"/>
              </a:rPr>
              <a:t>Independent &amp; </a:t>
            </a:r>
            <a:r>
              <a:rPr lang="en-US" b="1" dirty="0" smtClean="0">
                <a:solidFill>
                  <a:srgbClr val="800000"/>
                </a:solidFill>
                <a:latin typeface="Arial" panose="020B0604020202020204" pitchFamily="34" charset="0"/>
                <a:cs typeface="Arial" panose="020B0604020202020204" pitchFamily="34" charset="0"/>
              </a:rPr>
              <a:t>Republican</a:t>
            </a:r>
            <a:endParaRPr lang="en-US" dirty="0" smtClean="0">
              <a:latin typeface="Arial" panose="020B0604020202020204" pitchFamily="34" charset="0"/>
              <a:cs typeface="Arial" panose="020B0604020202020204" pitchFamily="34" charset="0"/>
            </a:endParaRPr>
          </a:p>
          <a:p>
            <a:pPr marL="342900" lvl="0" indent="-342900">
              <a:lnSpc>
                <a:spcPct val="90000"/>
              </a:lnSpc>
              <a:spcBef>
                <a:spcPct val="20000"/>
              </a:spcBef>
              <a:spcAft>
                <a:spcPct val="30000"/>
              </a:spcAft>
              <a:buSzPct val="90000"/>
              <a:defRPr/>
            </a:pPr>
            <a:endParaRPr kumimoji="0" lang="en-US" b="1" i="0" u="none" strike="noStrike" kern="1200" cap="none" spc="0" normalizeH="0" baseline="0" noProof="0" dirty="0" smtClean="0">
              <a:ln>
                <a:noFill/>
              </a:ln>
              <a:solidFill>
                <a:srgbClr val="3072C2"/>
              </a:solidFill>
              <a:effectLst/>
              <a:uLnTx/>
              <a:uFillTx/>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90000"/>
              </a:lnSpc>
              <a:spcBef>
                <a:spcPct val="20000"/>
              </a:spcBef>
              <a:spcAft>
                <a:spcPct val="30000"/>
              </a:spcAft>
              <a:buClrTx/>
              <a:buSzPct val="90000"/>
              <a:buFontTx/>
              <a:buNone/>
              <a:tabLst/>
              <a:defRPr/>
            </a:pPr>
            <a:endParaRPr kumimoji="0" lang="en-US"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endParaRPr>
          </a:p>
        </p:txBody>
      </p:sp>
      <p:sp>
        <p:nvSpPr>
          <p:cNvPr id="16" name="Rectangle 3"/>
          <p:cNvSpPr txBox="1">
            <a:spLocks noChangeArrowheads="1"/>
          </p:cNvSpPr>
          <p:nvPr/>
        </p:nvSpPr>
        <p:spPr bwMode="auto">
          <a:xfrm>
            <a:off x="5365261" y="3501242"/>
            <a:ext cx="3237028" cy="5635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spcAft>
                <a:spcPct val="30000"/>
              </a:spcAft>
              <a:buSzPct val="90000"/>
              <a:defRPr/>
            </a:pPr>
            <a:r>
              <a:rPr lang="en-US" b="1" dirty="0" smtClean="0">
                <a:solidFill>
                  <a:schemeClr val="bg2">
                    <a:lumMod val="25000"/>
                  </a:schemeClr>
                </a:solidFill>
                <a:latin typeface="Arial" panose="020B0604020202020204" pitchFamily="34" charset="0"/>
                <a:cs typeface="Arial" panose="020B0604020202020204" pitchFamily="34" charset="0"/>
              </a:rPr>
              <a:t>Independent &amp; </a:t>
            </a:r>
            <a:r>
              <a:rPr lang="en-US" b="1" dirty="0" smtClean="0">
                <a:solidFill>
                  <a:srgbClr val="800000"/>
                </a:solidFill>
                <a:latin typeface="Arial" panose="020B0604020202020204" pitchFamily="34" charset="0"/>
                <a:cs typeface="Arial" panose="020B0604020202020204" pitchFamily="34" charset="0"/>
              </a:rPr>
              <a:t>Republican &amp; </a:t>
            </a:r>
            <a:r>
              <a:rPr lang="en-US" b="1" dirty="0" smtClean="0">
                <a:solidFill>
                  <a:srgbClr val="3072C2"/>
                </a:solidFill>
                <a:latin typeface="Arial" panose="020B0604020202020204" pitchFamily="34" charset="0"/>
                <a:cs typeface="Arial" panose="020B0604020202020204" pitchFamily="34" charset="0"/>
              </a:rPr>
              <a:t>Democrat</a:t>
            </a:r>
            <a:r>
              <a:rPr lang="en-US" b="1" dirty="0" smtClean="0">
                <a:solidFill>
                  <a:schemeClr val="bg2">
                    <a:lumMod val="25000"/>
                  </a:schemeClr>
                </a:solidFill>
                <a:latin typeface="Arial" panose="020B0604020202020204" pitchFamily="34" charset="0"/>
                <a:cs typeface="Arial" panose="020B0604020202020204" pitchFamily="34" charset="0"/>
              </a:rPr>
              <a:t> </a:t>
            </a:r>
            <a:endParaRPr kumimoji="0" lang="en-US"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endParaRPr>
          </a:p>
        </p:txBody>
      </p:sp>
      <p:sp>
        <p:nvSpPr>
          <p:cNvPr id="17" name="Rectangle 3"/>
          <p:cNvSpPr txBox="1">
            <a:spLocks noChangeArrowheads="1"/>
          </p:cNvSpPr>
          <p:nvPr/>
        </p:nvSpPr>
        <p:spPr bwMode="auto">
          <a:xfrm>
            <a:off x="5349364" y="4336910"/>
            <a:ext cx="3165986" cy="364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30000"/>
              </a:spcAft>
              <a:buClrTx/>
              <a:buSzPct val="90000"/>
              <a:buFontTx/>
              <a:buNone/>
              <a:tabLst/>
              <a:defRPr/>
            </a:pPr>
            <a:r>
              <a:rPr kumimoji="0" lang="en-US" sz="24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Concerned Citizen</a:t>
            </a:r>
            <a:r>
              <a:rPr kumimoji="0" lang="en-US" sz="24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501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dow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wipe(down)">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
                                            <p:txEl>
                                              <p:pRg st="0" end="0"/>
                                            </p:txEl>
                                          </p:spTgt>
                                        </p:tgtEl>
                                        <p:attrNameLst>
                                          <p:attrName>style.visibility</p:attrName>
                                        </p:attrNameLst>
                                      </p:cBhvr>
                                      <p:to>
                                        <p:strVal val="visible"/>
                                      </p:to>
                                    </p:set>
                                    <p:animEffect transition="in" filter="wipe(down)">
                                      <p:cBhvr>
                                        <p:cTn id="22" dur="500"/>
                                        <p:tgtEl>
                                          <p:spTgt spid="1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ipe(down)">
                                      <p:cBhvr>
                                        <p:cTn id="27" dur="5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5">
                                            <p:txEl>
                                              <p:pRg st="0" end="0"/>
                                            </p:txEl>
                                          </p:spTgt>
                                        </p:tgtEl>
                                        <p:attrNameLst>
                                          <p:attrName>style.visibility</p:attrName>
                                        </p:attrNameLst>
                                      </p:cBhvr>
                                      <p:to>
                                        <p:strVal val="visible"/>
                                      </p:to>
                                    </p:set>
                                    <p:animEffect transition="in" filter="wipe(down)">
                                      <p:cBhvr>
                                        <p:cTn id="32" dur="500"/>
                                        <p:tgtEl>
                                          <p:spTgt spid="1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Effect transition="in" filter="wipe(down)">
                                      <p:cBhvr>
                                        <p:cTn id="37" dur="500"/>
                                        <p:tgtEl>
                                          <p:spTgt spid="1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6">
                                            <p:txEl>
                                              <p:pRg st="0" end="0"/>
                                            </p:txEl>
                                          </p:spTgt>
                                        </p:tgtEl>
                                        <p:attrNameLst>
                                          <p:attrName>style.visibility</p:attrName>
                                        </p:attrNameLst>
                                      </p:cBhvr>
                                      <p:to>
                                        <p:strVal val="visible"/>
                                      </p:to>
                                    </p:set>
                                    <p:animEffect transition="in" filter="wipe(down)">
                                      <p:cBhvr>
                                        <p:cTn id="42" dur="500"/>
                                        <p:tgtEl>
                                          <p:spTgt spid="1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3">
                                            <p:txEl>
                                              <p:pRg st="0" end="0"/>
                                            </p:txEl>
                                          </p:spTgt>
                                        </p:tgtEl>
                                        <p:attrNameLst>
                                          <p:attrName>style.visibility</p:attrName>
                                        </p:attrNameLst>
                                      </p:cBhvr>
                                      <p:to>
                                        <p:strVal val="visible"/>
                                      </p:to>
                                    </p:set>
                                    <p:animEffect transition="in" filter="wipe(down)">
                                      <p:cBhvr>
                                        <p:cTn id="47" dur="500"/>
                                        <p:tgtEl>
                                          <p:spTgt spid="1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7">
                                            <p:txEl>
                                              <p:pRg st="0" end="0"/>
                                            </p:txEl>
                                          </p:spTgt>
                                        </p:tgtEl>
                                        <p:attrNameLst>
                                          <p:attrName>style.visibility</p:attrName>
                                        </p:attrNameLst>
                                      </p:cBhvr>
                                      <p:to>
                                        <p:strVal val="visible"/>
                                      </p:to>
                                    </p:set>
                                    <p:animEffect transition="in" filter="wipe(down)">
                                      <p:cBhvr>
                                        <p:cTn id="52"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P spid="10" grpId="0" build="allAtOnce"/>
      <p:bldP spid="11" grpId="0" build="allAtOnce"/>
      <p:bldP spid="12" grpId="0" build="allAtOnce"/>
      <p:bldP spid="13" grpId="0" build="allAtOnce"/>
      <p:bldP spid="14" grpId="0" uiExpand="1" build="allAtOnce"/>
      <p:bldP spid="15" grpId="0" build="allAtOnce"/>
      <p:bldP spid="16" grpId="0" build="allAtOnce"/>
      <p:bldP spid="17"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393" y="365126"/>
            <a:ext cx="8324193" cy="631940"/>
          </a:xfrm>
        </p:spPr>
        <p:txBody>
          <a:bodyPr>
            <a:noAutofit/>
          </a:bodyPr>
          <a:lstStyle/>
          <a:p>
            <a:r>
              <a:rPr lang="en-US" sz="2600" dirty="0" smtClean="0"/>
              <a:t>U.S. Household Net Worth and Domestic Nonfinancial Debt</a:t>
            </a:r>
            <a:r>
              <a:rPr lang="en-US" sz="2600" dirty="0"/>
              <a:t/>
            </a:r>
            <a:br>
              <a:rPr lang="en-US" sz="2600" dirty="0"/>
            </a:br>
            <a:endParaRPr lang="en-US" sz="2600" dirty="0"/>
          </a:p>
        </p:txBody>
      </p:sp>
      <p:sp>
        <p:nvSpPr>
          <p:cNvPr id="3" name="Title 1"/>
          <p:cNvSpPr txBox="1">
            <a:spLocks/>
          </p:cNvSpPr>
          <p:nvPr/>
        </p:nvSpPr>
        <p:spPr>
          <a:xfrm>
            <a:off x="0" y="-1401473"/>
            <a:ext cx="7772400" cy="23876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b="1" kern="1200">
                <a:solidFill>
                  <a:srgbClr val="9E1B32"/>
                </a:solidFill>
                <a:latin typeface="+mn-lt"/>
                <a:ea typeface="Trade Gothic LT Std Condensed No. 18 Oblique" charset="0"/>
                <a:cs typeface="Trade Gothic LT Std Condensed No. 18 Oblique" charset="0"/>
              </a:defRPr>
            </a:lvl1pPr>
          </a:lstStyle>
          <a:p>
            <a:r>
              <a:rPr lang="en-US" sz="2800" dirty="0" smtClean="0"/>
              <a:t>      </a:t>
            </a:r>
            <a:endParaRPr lang="en-US" sz="2800" dirty="0"/>
          </a:p>
        </p:txBody>
      </p:sp>
      <p:graphicFrame>
        <p:nvGraphicFramePr>
          <p:cNvPr id="5" name="Table 4"/>
          <p:cNvGraphicFramePr>
            <a:graphicFrameLocks noGrp="1"/>
          </p:cNvGraphicFramePr>
          <p:nvPr>
            <p:extLst>
              <p:ext uri="{D42A27DB-BD31-4B8C-83A1-F6EECF244321}">
                <p14:modId xmlns:p14="http://schemas.microsoft.com/office/powerpoint/2010/main" val="755746906"/>
              </p:ext>
            </p:extLst>
          </p:nvPr>
        </p:nvGraphicFramePr>
        <p:xfrm>
          <a:off x="743101" y="1177385"/>
          <a:ext cx="7699108" cy="3916680"/>
        </p:xfrm>
        <a:graphic>
          <a:graphicData uri="http://schemas.openxmlformats.org/drawingml/2006/table">
            <a:tbl>
              <a:tblPr/>
              <a:tblGrid>
                <a:gridCol w="1522752">
                  <a:extLst>
                    <a:ext uri="{9D8B030D-6E8A-4147-A177-3AD203B41FA5}">
                      <a16:colId xmlns:a16="http://schemas.microsoft.com/office/drawing/2014/main" xmlns="" val="20000"/>
                    </a:ext>
                  </a:extLst>
                </a:gridCol>
                <a:gridCol w="1749057">
                  <a:extLst>
                    <a:ext uri="{9D8B030D-6E8A-4147-A177-3AD203B41FA5}">
                      <a16:colId xmlns:a16="http://schemas.microsoft.com/office/drawing/2014/main" xmlns="" val="20001"/>
                    </a:ext>
                  </a:extLst>
                </a:gridCol>
                <a:gridCol w="284222">
                  <a:extLst>
                    <a:ext uri="{9D8B030D-6E8A-4147-A177-3AD203B41FA5}">
                      <a16:colId xmlns:a16="http://schemas.microsoft.com/office/drawing/2014/main" xmlns="" val="1661449991"/>
                    </a:ext>
                  </a:extLst>
                </a:gridCol>
                <a:gridCol w="3079130">
                  <a:extLst>
                    <a:ext uri="{9D8B030D-6E8A-4147-A177-3AD203B41FA5}">
                      <a16:colId xmlns:a16="http://schemas.microsoft.com/office/drawing/2014/main" xmlns="" val="1135432789"/>
                    </a:ext>
                  </a:extLst>
                </a:gridCol>
                <a:gridCol w="1063947">
                  <a:extLst>
                    <a:ext uri="{9D8B030D-6E8A-4147-A177-3AD203B41FA5}">
                      <a16:colId xmlns:a16="http://schemas.microsoft.com/office/drawing/2014/main" xmlns="" val="20005"/>
                    </a:ext>
                  </a:extLst>
                </a:gridCol>
              </a:tblGrid>
              <a:tr h="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defRPr/>
                      </a:pPr>
                      <a:endParaRPr lang="en-US" sz="1400" dirty="0">
                        <a:solidFill>
                          <a:schemeClr val="accent1">
                            <a:lumMod val="50000"/>
                          </a:schemeClr>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accent1">
                              <a:lumMod val="50000"/>
                            </a:schemeClr>
                          </a:solidFill>
                          <a:effectLst/>
                          <a:latin typeface="Arial" charset="0"/>
                        </a:rPr>
                        <a:t>Household Net Worth ($ Billions)</a:t>
                      </a:r>
                      <a:endParaRPr kumimoji="0" lang="en-US" sz="1400" b="1" i="0" u="none" strike="noStrike" cap="none" normalizeH="0" baseline="0" dirty="0">
                        <a:ln>
                          <a:noFill/>
                        </a:ln>
                        <a:solidFill>
                          <a:schemeClr val="accent1">
                            <a:lumMod val="50000"/>
                          </a:schemeClr>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pPr>
                      <a:endParaRPr kumimoji="0" lang="en-US" sz="1400" b="1" i="0" u="none" strike="noStrike" cap="none" normalizeH="0" baseline="0" dirty="0">
                        <a:ln>
                          <a:noFill/>
                        </a:ln>
                        <a:solidFill>
                          <a:schemeClr val="accent1">
                            <a:lumMod val="50000"/>
                          </a:schemeClr>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gridSpan="2">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defRPr/>
                      </a:pPr>
                      <a:r>
                        <a:rPr kumimoji="0" lang="en-US" sz="1400" b="1" i="0" u="none" strike="noStrike" cap="none" normalizeH="0" baseline="0" dirty="0" smtClean="0">
                          <a:ln>
                            <a:noFill/>
                          </a:ln>
                          <a:solidFill>
                            <a:schemeClr val="accent1">
                              <a:lumMod val="50000"/>
                            </a:schemeClr>
                          </a:solidFill>
                          <a:effectLst/>
                          <a:latin typeface="Arial" charset="0"/>
                        </a:rPr>
                        <a:t>2018Q3 Household Net Worth and Domestic Nonfinancial Debt ($ Trillions)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defRPr/>
                      </a:pPr>
                      <a:endParaRPr kumimoji="0" lang="en-US" sz="1400" b="1" i="0" u="none" strike="noStrike" cap="none" normalizeH="0" baseline="0" dirty="0" smtClean="0">
                        <a:ln>
                          <a:noFill/>
                        </a:ln>
                        <a:solidFill>
                          <a:schemeClr val="accent1">
                            <a:lumMod val="50000"/>
                          </a:schemeClr>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xmlns="" val="10000"/>
                  </a:ext>
                </a:extLst>
              </a:tr>
              <a:tr h="27432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2008</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388938" algn="dec"/>
                        </a:tabLst>
                      </a:pPr>
                      <a:r>
                        <a:rPr kumimoji="0" lang="en-US" sz="1400" b="1" i="0" u="none" strike="noStrike" cap="none" normalizeH="0" baseline="0" dirty="0" smtClean="0">
                          <a:ln>
                            <a:noFill/>
                          </a:ln>
                          <a:solidFill>
                            <a:schemeClr val="tx1"/>
                          </a:solidFill>
                          <a:effectLst/>
                          <a:latin typeface="Arial" charset="0"/>
                        </a:rPr>
                        <a:t>58,996</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Household Net Worth</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109.1</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2004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2009</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60,538</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Domestic Nonfinancial Debt</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51.3</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8956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2010</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64,390</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Household Debt</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15.5</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956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2011</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65,331</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Nonfinancial Business Debt</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15.0</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3528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2012</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70,928</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Total Government Debt</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20.8 </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0480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2013</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81,433</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7432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defRPr/>
                      </a:pPr>
                      <a:r>
                        <a:rPr kumimoji="0" lang="en-US" sz="1400" b="1" i="0" u="none" strike="noStrike" cap="none" normalizeH="0" baseline="0" dirty="0" smtClean="0">
                          <a:ln>
                            <a:noFill/>
                          </a:ln>
                          <a:solidFill>
                            <a:schemeClr val="tx1"/>
                          </a:solidFill>
                          <a:effectLst/>
                          <a:latin typeface="Arial" charset="0"/>
                        </a:rPr>
                        <a:t>2014</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86,206</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4384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2015</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89,546</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8956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2016</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95,198</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25908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2017</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388938" algn="dec"/>
                        </a:tabLst>
                      </a:pPr>
                      <a:r>
                        <a:rPr kumimoji="0" lang="en-US" sz="1400" b="1" i="0" u="none" strike="noStrike" cap="none" normalizeH="0" baseline="0" dirty="0" smtClean="0">
                          <a:ln>
                            <a:noFill/>
                          </a:ln>
                          <a:solidFill>
                            <a:schemeClr val="tx1"/>
                          </a:solidFill>
                          <a:effectLst/>
                          <a:latin typeface="Arial" charset="0"/>
                        </a:rPr>
                        <a:t>103,364</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388938"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388938"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388938"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304800">
                <a:tc>
                  <a:txBody>
                    <a:bodyPr/>
                    <a:lstStyle/>
                    <a:p>
                      <a:pPr marL="0" marR="0" lvl="0" indent="0" algn="l" defTabSz="914400" rtl="0" eaLnBrk="1" fontAlgn="base" latinLnBrk="0" hangingPunct="1">
                        <a:lnSpc>
                          <a:spcPct val="100000"/>
                        </a:lnSpc>
                        <a:spcBef>
                          <a:spcPct val="70000"/>
                        </a:spcBef>
                        <a:spcAft>
                          <a:spcPct val="0"/>
                        </a:spcAft>
                        <a:buClr>
                          <a:schemeClr val="accent2"/>
                        </a:buClr>
                        <a:buSzPct val="125000"/>
                        <a:buFontTx/>
                        <a:buNone/>
                        <a:tabLst/>
                      </a:pPr>
                      <a:r>
                        <a:rPr kumimoji="0" lang="en-US" sz="1400" b="1" i="0" u="none" strike="noStrike" cap="none" normalizeH="0" baseline="0" dirty="0" smtClean="0">
                          <a:ln>
                            <a:noFill/>
                          </a:ln>
                          <a:solidFill>
                            <a:schemeClr val="tx1"/>
                          </a:solidFill>
                          <a:effectLst/>
                          <a:latin typeface="Arial" charset="0"/>
                        </a:rPr>
                        <a:t>2018 Quarter 3</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r>
                        <a:rPr kumimoji="0" lang="en-US" sz="1400" b="1" i="0" u="none" strike="noStrike" cap="none" normalizeH="0" baseline="0" dirty="0" smtClean="0">
                          <a:ln>
                            <a:noFill/>
                          </a:ln>
                          <a:solidFill>
                            <a:schemeClr val="tx1"/>
                          </a:solidFill>
                          <a:effectLst/>
                          <a:latin typeface="Arial" charset="0"/>
                        </a:rPr>
                        <a:t>109,093</a:t>
                      </a: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70000"/>
                        </a:spcBef>
                        <a:spcAft>
                          <a:spcPct val="0"/>
                        </a:spcAft>
                        <a:buClr>
                          <a:schemeClr val="accent2"/>
                        </a:buClr>
                        <a:buSzPct val="125000"/>
                        <a:buFontTx/>
                        <a:buNone/>
                        <a:tabLst>
                          <a:tab pos="400050" algn="dec"/>
                        </a:tabLst>
                      </a:pPr>
                      <a:endParaRPr kumimoji="0" 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bl>
          </a:graphicData>
        </a:graphic>
      </p:graphicFrame>
      <p:sp>
        <p:nvSpPr>
          <p:cNvPr id="6" name="TextBox 5"/>
          <p:cNvSpPr txBox="1"/>
          <p:nvPr/>
        </p:nvSpPr>
        <p:spPr>
          <a:xfrm>
            <a:off x="3266898" y="5274384"/>
            <a:ext cx="5259394"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Source:  </a:t>
            </a:r>
            <a:r>
              <a:rPr lang="en-US" sz="1200" dirty="0" smtClean="0">
                <a:latin typeface="Arial" panose="020B0604020202020204" pitchFamily="34" charset="0"/>
                <a:cs typeface="Arial" panose="020B0604020202020204" pitchFamily="34" charset="0"/>
              </a:rPr>
              <a:t>Financial Accounts of the United States, Federal Reserve System.</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9389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007" y="365126"/>
            <a:ext cx="8156027" cy="738200"/>
          </a:xfrm>
        </p:spPr>
        <p:txBody>
          <a:bodyPr>
            <a:noAutofit/>
          </a:bodyPr>
          <a:lstStyle/>
          <a:p>
            <a:r>
              <a:rPr lang="en-US" sz="2400" dirty="0" smtClean="0">
                <a:cs typeface="Arial" panose="020B0604020202020204" pitchFamily="34" charset="0"/>
              </a:rPr>
              <a:t>The High Household Net Worth means that the U.S</a:t>
            </a:r>
            <a:r>
              <a:rPr lang="en-US" sz="2400" dirty="0">
                <a:cs typeface="Arial" panose="020B0604020202020204" pitchFamily="34" charset="0"/>
              </a:rPr>
              <a:t>. </a:t>
            </a:r>
            <a:r>
              <a:rPr lang="en-US" sz="2400" dirty="0" smtClean="0">
                <a:cs typeface="Arial" panose="020B0604020202020204" pitchFamily="34" charset="0"/>
              </a:rPr>
              <a:t>Can Invest in its People, Infrastructure &amp; Environment, and Institutions</a:t>
            </a:r>
            <a:r>
              <a:rPr lang="en-US" sz="2400" dirty="0">
                <a:cs typeface="Arial" panose="020B0604020202020204" pitchFamily="34" charset="0"/>
              </a:rPr>
              <a:t/>
            </a:r>
            <a:br>
              <a:rPr lang="en-US" sz="2400" dirty="0">
                <a:cs typeface="Arial" panose="020B0604020202020204" pitchFamily="34" charset="0"/>
              </a:rPr>
            </a:br>
            <a:endParaRPr lang="en-US" sz="2400" dirty="0">
              <a:cs typeface="Arial" panose="020B0604020202020204" pitchFamily="34" charset="0"/>
            </a:endParaRPr>
          </a:p>
        </p:txBody>
      </p:sp>
      <p:sp>
        <p:nvSpPr>
          <p:cNvPr id="3" name="Title 1"/>
          <p:cNvSpPr txBox="1">
            <a:spLocks/>
          </p:cNvSpPr>
          <p:nvPr/>
        </p:nvSpPr>
        <p:spPr>
          <a:xfrm>
            <a:off x="0" y="-1401473"/>
            <a:ext cx="7772400" cy="23876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b="1" kern="1200">
                <a:solidFill>
                  <a:srgbClr val="9E1B32"/>
                </a:solidFill>
                <a:latin typeface="+mn-lt"/>
                <a:ea typeface="Trade Gothic LT Std Condensed No. 18 Oblique" charset="0"/>
                <a:cs typeface="Trade Gothic LT Std Condensed No. 18 Oblique" charset="0"/>
              </a:defRPr>
            </a:lvl1pPr>
          </a:lstStyle>
          <a:p>
            <a:r>
              <a:rPr lang="en-US" sz="2800" dirty="0" smtClean="0"/>
              <a:t>      </a:t>
            </a:r>
            <a:endParaRPr lang="en-US" sz="2800" dirty="0"/>
          </a:p>
        </p:txBody>
      </p:sp>
      <p:sp>
        <p:nvSpPr>
          <p:cNvPr id="4" name="Subtitle 2"/>
          <p:cNvSpPr txBox="1">
            <a:spLocks/>
          </p:cNvSpPr>
          <p:nvPr/>
        </p:nvSpPr>
        <p:spPr>
          <a:xfrm>
            <a:off x="234834" y="1219200"/>
            <a:ext cx="8674331" cy="4508937"/>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lnSpc>
                <a:spcPct val="100000"/>
              </a:lnSpc>
              <a:spcBef>
                <a:spcPts val="0"/>
              </a:spcBef>
              <a:buFont typeface="Arial" panose="020B0604020202020204" pitchFamily="34" charset="0"/>
              <a:buChar char="•"/>
            </a:pPr>
            <a:r>
              <a:rPr lang="en-US" sz="1600" dirty="0" smtClean="0">
                <a:latin typeface="Arial" panose="020B0604020202020204" pitchFamily="34" charset="0"/>
                <a:cs typeface="Arial" panose="020B0604020202020204" pitchFamily="34" charset="0"/>
              </a:rPr>
              <a:t>ASCE grades US infrastructure at a D+ (best B for rail and worst D- for transit), that means </a:t>
            </a:r>
            <a:r>
              <a:rPr lang="en-US" sz="1600" b="1" dirty="0" smtClean="0">
                <a:latin typeface="Arial" panose="020B0604020202020204" pitchFamily="34" charset="0"/>
                <a:cs typeface="Arial" panose="020B0604020202020204" pitchFamily="34" charset="0"/>
              </a:rPr>
              <a:t>our infrastructure is poor and at risk</a:t>
            </a:r>
            <a:r>
              <a:rPr lang="en-US" sz="1600" dirty="0" smtClean="0">
                <a:latin typeface="Arial" panose="020B0604020202020204" pitchFamily="34" charset="0"/>
                <a:cs typeface="Arial" panose="020B0604020202020204" pitchFamily="34" charset="0"/>
              </a:rPr>
              <a:t>. </a:t>
            </a:r>
          </a:p>
          <a:p>
            <a:pPr marL="0" indent="0">
              <a:lnSpc>
                <a:spcPct val="100000"/>
              </a:lnSpc>
              <a:spcBef>
                <a:spcPts val="0"/>
              </a:spcBef>
              <a:buNone/>
            </a:pPr>
            <a:endParaRPr lang="en-US" sz="1600" dirty="0">
              <a:latin typeface="Arial" panose="020B0604020202020204" pitchFamily="34" charset="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US" sz="1600" dirty="0" smtClean="0">
                <a:latin typeface="Arial" panose="020B0604020202020204" pitchFamily="34" charset="0"/>
                <a:cs typeface="Arial" panose="020B0604020202020204" pitchFamily="34" charset="0"/>
              </a:rPr>
              <a:t>Fortunately, ASCE notes that investing 1% of GDP (currently about $210 billion) annually will get our infrastructure to a grade B or </a:t>
            </a:r>
            <a:r>
              <a:rPr lang="en-US" sz="1600" b="1" dirty="0" smtClean="0">
                <a:latin typeface="Arial" panose="020B0604020202020204" pitchFamily="34" charset="0"/>
                <a:cs typeface="Arial" panose="020B0604020202020204" pitchFamily="34" charset="0"/>
              </a:rPr>
              <a:t>good and adequate for now</a:t>
            </a:r>
            <a:r>
              <a:rPr lang="en-US" sz="1600" dirty="0" smtClean="0">
                <a:latin typeface="Arial" panose="020B0604020202020204" pitchFamily="34" charset="0"/>
                <a:cs typeface="Arial" panose="020B0604020202020204" pitchFamily="34" charset="0"/>
              </a:rPr>
              <a:t>.</a:t>
            </a:r>
          </a:p>
          <a:p>
            <a:pPr marL="0" indent="0">
              <a:lnSpc>
                <a:spcPct val="100000"/>
              </a:lnSpc>
              <a:spcBef>
                <a:spcPts val="0"/>
              </a:spcBef>
              <a:buNone/>
            </a:pPr>
            <a:endParaRPr lang="en-US" sz="1600" dirty="0" smtClean="0">
              <a:latin typeface="Arial" panose="020B0604020202020204" pitchFamily="34" charset="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US" sz="1600" dirty="0" smtClean="0">
                <a:latin typeface="Arial" panose="020B0604020202020204" pitchFamily="34" charset="0"/>
                <a:cs typeface="Arial" panose="020B0604020202020204" pitchFamily="34" charset="0"/>
              </a:rPr>
              <a:t>The U.S. can and needs to consider investment of $0.8-1.0 trillion annually in education, health, infrastructure and the environment, and our institutions while avoiding interest on additional future debt (</a:t>
            </a:r>
            <a:r>
              <a:rPr lang="en-US" sz="1600" b="1" dirty="0" smtClean="0">
                <a:latin typeface="Arial" panose="020B0604020202020204" pitchFamily="34" charset="0"/>
                <a:cs typeface="Arial" panose="020B0604020202020204" pitchFamily="34" charset="0"/>
              </a:rPr>
              <a:t>new revenue needed</a:t>
            </a:r>
            <a:r>
              <a:rPr lang="en-US" sz="1600" dirty="0" smtClean="0">
                <a:latin typeface="Arial" panose="020B0604020202020204" pitchFamily="34" charset="0"/>
                <a:cs typeface="Arial" panose="020B0604020202020204" pitchFamily="34" charset="0"/>
              </a:rPr>
              <a:t>).</a:t>
            </a:r>
          </a:p>
          <a:p>
            <a:pPr marL="0" indent="0">
              <a:lnSpc>
                <a:spcPct val="100000"/>
              </a:lnSpc>
              <a:spcBef>
                <a:spcPts val="0"/>
              </a:spcBef>
              <a:buNone/>
            </a:pPr>
            <a:endParaRPr lang="en-US" sz="1600" dirty="0" smtClean="0">
              <a:latin typeface="Arial" panose="020B0604020202020204" pitchFamily="34" charset="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US" sz="1600" dirty="0" smtClean="0">
                <a:latin typeface="Arial" panose="020B0604020202020204" pitchFamily="34" charset="0"/>
                <a:cs typeface="Arial" panose="020B0604020202020204" pitchFamily="34" charset="0"/>
              </a:rPr>
              <a:t>Together, these investments will provide returns that improve our quality of life and grow the economy significantly because of savings from costs avoided in many areas.</a:t>
            </a:r>
          </a:p>
          <a:p>
            <a:pPr marL="0" indent="0">
              <a:lnSpc>
                <a:spcPct val="100000"/>
              </a:lnSpc>
              <a:spcBef>
                <a:spcPts val="0"/>
              </a:spcBef>
              <a:buNone/>
            </a:pPr>
            <a:endParaRPr lang="en-US" sz="1600" dirty="0">
              <a:latin typeface="Arial" panose="020B0604020202020204" pitchFamily="34" charset="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US" sz="1600" dirty="0" smtClean="0">
                <a:latin typeface="Arial" panose="020B0604020202020204" pitchFamily="34" charset="0"/>
                <a:cs typeface="Arial" panose="020B0604020202020204" pitchFamily="34" charset="0"/>
              </a:rPr>
              <a:t>Failure to invest implies bearing higher and unnecessary costs in maintenance; workforce development (remediation</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training &amp; </a:t>
            </a:r>
            <a:r>
              <a:rPr lang="en-US" sz="1600" dirty="0">
                <a:latin typeface="Arial" panose="020B0604020202020204" pitchFamily="34" charset="0"/>
                <a:cs typeface="Arial" panose="020B0604020202020204" pitchFamily="34" charset="0"/>
              </a:rPr>
              <a:t>skill improvement, </a:t>
            </a:r>
            <a:r>
              <a:rPr lang="en-US" sz="1600" dirty="0" smtClean="0">
                <a:latin typeface="Arial" panose="020B0604020202020204" pitchFamily="34" charset="0"/>
                <a:cs typeface="Arial" panose="020B0604020202020204" pitchFamily="34" charset="0"/>
              </a:rPr>
              <a:t>and hiring); healthcare; and disaster </a:t>
            </a:r>
            <a:r>
              <a:rPr lang="en-US" sz="1600" dirty="0">
                <a:latin typeface="Arial" panose="020B0604020202020204" pitchFamily="34" charset="0"/>
                <a:cs typeface="Arial" panose="020B0604020202020204" pitchFamily="34" charset="0"/>
              </a:rPr>
              <a:t>response (e.g., ASCE estimates that the failure to act on infrastructure will by 2025 cause losses of $7 trillion in business sales, $3.9 trillion in GDP, 2.5 million jobs, and $3,400 disposable income per family</a:t>
            </a:r>
            <a:r>
              <a:rPr lang="en-US" sz="16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80006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861" y="258165"/>
            <a:ext cx="8471338" cy="456997"/>
          </a:xfrm>
        </p:spPr>
        <p:txBody>
          <a:bodyPr>
            <a:noAutofit/>
          </a:bodyPr>
          <a:lstStyle/>
          <a:p>
            <a:r>
              <a:rPr lang="en-US" sz="3600" baseline="30000" dirty="0"/>
              <a:t>Median Family Income </a:t>
            </a:r>
            <a:r>
              <a:rPr lang="en-US" sz="3600" baseline="30000" dirty="0" smtClean="0"/>
              <a:t>FY2018 &amp; Educational Attainment 2016 </a:t>
            </a:r>
            <a:endParaRPr lang="en-US" sz="3600" dirty="0"/>
          </a:p>
        </p:txBody>
      </p:sp>
      <p:sp>
        <p:nvSpPr>
          <p:cNvPr id="3" name="Rectangle 2"/>
          <p:cNvSpPr/>
          <p:nvPr/>
        </p:nvSpPr>
        <p:spPr>
          <a:xfrm>
            <a:off x="225452" y="5217777"/>
            <a:ext cx="4372303" cy="400110"/>
          </a:xfrm>
          <a:prstGeom prst="rect">
            <a:avLst/>
          </a:prstGeom>
        </p:spPr>
        <p:txBody>
          <a:bodyPr wrap="square">
            <a:spAutoFit/>
          </a:bodyPr>
          <a:lstStyle/>
          <a:p>
            <a:pPr algn="r"/>
            <a:r>
              <a:rPr lang="en-US" sz="1000" dirty="0">
                <a:latin typeface="Arial" charset="0"/>
                <a:ea typeface="Arial" charset="0"/>
                <a:cs typeface="Arial" charset="0"/>
              </a:rPr>
              <a:t>Source:  U.S. Department of Housing and Urban Development, Office of Economic Affairs, Economic and Market Analysis Division.</a:t>
            </a:r>
          </a:p>
        </p:txBody>
      </p:sp>
      <p:graphicFrame>
        <p:nvGraphicFramePr>
          <p:cNvPr id="8" name="Chart 7"/>
          <p:cNvGraphicFramePr>
            <a:graphicFrameLocks/>
          </p:cNvGraphicFramePr>
          <p:nvPr>
            <p:extLst>
              <p:ext uri="{D42A27DB-BD31-4B8C-83A1-F6EECF244321}">
                <p14:modId xmlns:p14="http://schemas.microsoft.com/office/powerpoint/2010/main" val="1129186631"/>
              </p:ext>
            </p:extLst>
          </p:nvPr>
        </p:nvGraphicFramePr>
        <p:xfrm>
          <a:off x="616349" y="698438"/>
          <a:ext cx="3987181" cy="453844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8634" y="887817"/>
            <a:ext cx="3815011" cy="4349064"/>
          </a:xfrm>
          <a:prstGeom prst="rect">
            <a:avLst/>
          </a:prstGeom>
        </p:spPr>
      </p:pic>
      <p:sp>
        <p:nvSpPr>
          <p:cNvPr id="6" name="TextBox 5"/>
          <p:cNvSpPr txBox="1"/>
          <p:nvPr/>
        </p:nvSpPr>
        <p:spPr>
          <a:xfrm>
            <a:off x="4976646" y="5236881"/>
            <a:ext cx="3614520" cy="338554"/>
          </a:xfrm>
          <a:prstGeom prst="rect">
            <a:avLst/>
          </a:prstGeom>
          <a:solidFill>
            <a:schemeClr val="bg1"/>
          </a:solidFill>
        </p:spPr>
        <p:txBody>
          <a:bodyPr wrap="square" rtlCol="0">
            <a:spAutoFit/>
          </a:bodyPr>
          <a:lstStyle/>
          <a:p>
            <a:r>
              <a:rPr lang="en-US" sz="1600" baseline="30000" dirty="0">
                <a:solidFill>
                  <a:schemeClr val="bg1">
                    <a:lumMod val="50000"/>
                  </a:schemeClr>
                </a:solidFill>
              </a:rPr>
              <a:t>Bachelor’s Degree or Higher | High School or Higher, </a:t>
            </a:r>
            <a:r>
              <a:rPr lang="en-US" sz="1600" baseline="30000" dirty="0" smtClean="0">
                <a:solidFill>
                  <a:schemeClr val="bg1">
                    <a:lumMod val="50000"/>
                  </a:schemeClr>
                </a:solidFill>
              </a:rPr>
              <a:t>Percent</a:t>
            </a:r>
            <a:endParaRPr lang="en-US" sz="1600" dirty="0">
              <a:solidFill>
                <a:schemeClr val="bg1">
                  <a:lumMod val="50000"/>
                </a:schemeClr>
              </a:solidFill>
            </a:endParaRPr>
          </a:p>
        </p:txBody>
      </p:sp>
      <p:sp>
        <p:nvSpPr>
          <p:cNvPr id="7" name="Rectangle 6"/>
          <p:cNvSpPr/>
          <p:nvPr/>
        </p:nvSpPr>
        <p:spPr>
          <a:xfrm>
            <a:off x="2411603" y="5441033"/>
            <a:ext cx="6112042" cy="400110"/>
          </a:xfrm>
          <a:prstGeom prst="rect">
            <a:avLst/>
          </a:prstGeom>
        </p:spPr>
        <p:txBody>
          <a:bodyPr wrap="square">
            <a:spAutoFit/>
          </a:bodyPr>
          <a:lstStyle/>
          <a:p>
            <a:pPr algn="r"/>
            <a:r>
              <a:rPr lang="en-US" sz="1000" dirty="0">
                <a:latin typeface="Arial" charset="0"/>
                <a:ea typeface="Arial" charset="0"/>
                <a:cs typeface="Arial" charset="0"/>
              </a:rPr>
              <a:t>Note: Percent of population 25 years and over.</a:t>
            </a:r>
          </a:p>
          <a:p>
            <a:pPr algn="r"/>
            <a:r>
              <a:rPr lang="en-US" sz="1000" dirty="0">
                <a:latin typeface="Arial" charset="0"/>
                <a:ea typeface="Arial" charset="0"/>
                <a:cs typeface="Arial" charset="0"/>
              </a:rPr>
              <a:t>Source:  U.S. Census Bureau, 2016 American Community Survey 1-year estimates.</a:t>
            </a:r>
          </a:p>
        </p:txBody>
      </p:sp>
    </p:spTree>
    <p:extLst>
      <p:ext uri="{BB962C8B-B14F-4D97-AF65-F5344CB8AC3E}">
        <p14:creationId xmlns:p14="http://schemas.microsoft.com/office/powerpoint/2010/main" val="1858509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34329" y="340283"/>
            <a:ext cx="7886700" cy="46090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b="1" kern="1200">
                <a:solidFill>
                  <a:srgbClr val="9E1B32"/>
                </a:solidFill>
                <a:latin typeface="+mn-lt"/>
                <a:ea typeface="Trade Gothic LT Std Condensed No. 18 Oblique" charset="0"/>
                <a:cs typeface="Trade Gothic LT Std Condensed No. 18 Oblique" charset="0"/>
              </a:defRPr>
            </a:lvl1pPr>
          </a:lstStyle>
          <a:p>
            <a:r>
              <a:rPr lang="en-US" sz="2800" dirty="0"/>
              <a:t>Alabama </a:t>
            </a:r>
            <a:r>
              <a:rPr lang="en-US" sz="2800" dirty="0" smtClean="0"/>
              <a:t>Population: Aging and growing slowly </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976849589"/>
              </p:ext>
            </p:extLst>
          </p:nvPr>
        </p:nvGraphicFramePr>
        <p:xfrm>
          <a:off x="622096" y="876840"/>
          <a:ext cx="7746411" cy="3331198"/>
        </p:xfrm>
        <a:graphic>
          <a:graphicData uri="http://schemas.openxmlformats.org/drawingml/2006/table">
            <a:tbl>
              <a:tblPr/>
              <a:tblGrid>
                <a:gridCol w="1690860">
                  <a:extLst>
                    <a:ext uri="{9D8B030D-6E8A-4147-A177-3AD203B41FA5}">
                      <a16:colId xmlns:a16="http://schemas.microsoft.com/office/drawing/2014/main" xmlns="" val="20000"/>
                    </a:ext>
                  </a:extLst>
                </a:gridCol>
                <a:gridCol w="1341120">
                  <a:extLst>
                    <a:ext uri="{9D8B030D-6E8A-4147-A177-3AD203B41FA5}">
                      <a16:colId xmlns:a16="http://schemas.microsoft.com/office/drawing/2014/main" xmlns="" val="20001"/>
                    </a:ext>
                  </a:extLst>
                </a:gridCol>
                <a:gridCol w="2481942">
                  <a:extLst>
                    <a:ext uri="{9D8B030D-6E8A-4147-A177-3AD203B41FA5}">
                      <a16:colId xmlns:a16="http://schemas.microsoft.com/office/drawing/2014/main" xmlns="" val="20002"/>
                    </a:ext>
                  </a:extLst>
                </a:gridCol>
                <a:gridCol w="1098936">
                  <a:extLst>
                    <a:ext uri="{9D8B030D-6E8A-4147-A177-3AD203B41FA5}">
                      <a16:colId xmlns:a16="http://schemas.microsoft.com/office/drawing/2014/main" xmlns="" val="20003"/>
                    </a:ext>
                  </a:extLst>
                </a:gridCol>
                <a:gridCol w="1133553">
                  <a:extLst>
                    <a:ext uri="{9D8B030D-6E8A-4147-A177-3AD203B41FA5}">
                      <a16:colId xmlns:a16="http://schemas.microsoft.com/office/drawing/2014/main" xmlns="" val="20004"/>
                    </a:ext>
                  </a:extLst>
                </a:gridCol>
              </a:tblGrid>
              <a:tr h="352940">
                <a:tc>
                  <a:txBody>
                    <a:bodyPr/>
                    <a:lstStyle/>
                    <a:p>
                      <a:pPr algn="r" fontAlgn="b"/>
                      <a:endParaRPr lang="en-US" sz="1600" b="1" i="0" u="none" strike="noStrike" dirty="0">
                        <a:solidFill>
                          <a:srgbClr val="000000"/>
                        </a:solidFill>
                        <a:effectLst/>
                        <a:latin typeface="Calibri" charset="0"/>
                      </a:endParaRPr>
                    </a:p>
                  </a:txBody>
                  <a:tcPr marL="15392" marR="15392" marT="15392" marB="0" anchor="b">
                    <a:lnL>
                      <a:noFill/>
                    </a:lnL>
                    <a:lnR>
                      <a:noFill/>
                    </a:lnR>
                    <a:lnT>
                      <a:noFill/>
                    </a:lnT>
                    <a:lnB>
                      <a:noFill/>
                    </a:lnB>
                  </a:tcPr>
                </a:tc>
                <a:tc>
                  <a:txBody>
                    <a:bodyPr/>
                    <a:lstStyle/>
                    <a:p>
                      <a:pPr algn="r" fontAlgn="ctr"/>
                      <a:r>
                        <a:rPr lang="en-US" sz="1600" b="1" i="0" u="none" strike="noStrike" dirty="0" smtClean="0">
                          <a:solidFill>
                            <a:srgbClr val="000000"/>
                          </a:solidFill>
                          <a:effectLst/>
                          <a:latin typeface="Calibri" charset="0"/>
                        </a:rPr>
                        <a:t>2000 Census</a:t>
                      </a:r>
                      <a:endParaRPr lang="en-US" sz="1600" b="1" i="0" u="none" strike="noStrike" dirty="0">
                        <a:solidFill>
                          <a:srgbClr val="000000"/>
                        </a:solidFill>
                        <a:effectLst/>
                        <a:latin typeface="Calibri" charset="0"/>
                      </a:endParaRPr>
                    </a:p>
                  </a:txBody>
                  <a:tcPr marL="15392" marR="15392" marT="15392" marB="0" anchor="ctr">
                    <a:lnL>
                      <a:noFill/>
                    </a:lnL>
                    <a:lnR>
                      <a:noFill/>
                    </a:lnR>
                    <a:lnT>
                      <a:noFill/>
                    </a:lnT>
                    <a:lnB>
                      <a:noFill/>
                    </a:lnB>
                  </a:tcPr>
                </a:tc>
                <a:tc>
                  <a:txBody>
                    <a:bodyPr/>
                    <a:lstStyle/>
                    <a:p>
                      <a:pPr algn="r" fontAlgn="ctr"/>
                      <a:r>
                        <a:rPr lang="en-US" sz="1600" b="1" i="0" u="none" strike="noStrike" dirty="0" smtClean="0">
                          <a:solidFill>
                            <a:srgbClr val="000000"/>
                          </a:solidFill>
                          <a:effectLst/>
                          <a:latin typeface="Calibri" charset="0"/>
                        </a:rPr>
                        <a:t>2017 Population Estimates</a:t>
                      </a:r>
                      <a:endParaRPr lang="en-US" sz="1600" b="1" i="0" u="none" strike="noStrike" dirty="0">
                        <a:solidFill>
                          <a:srgbClr val="000000"/>
                        </a:solidFill>
                        <a:effectLst/>
                        <a:latin typeface="Calibri" charset="0"/>
                      </a:endParaRPr>
                    </a:p>
                  </a:txBody>
                  <a:tcPr marL="15392" marR="15392" marT="15392" marB="0" anchor="ctr">
                    <a:lnL>
                      <a:noFill/>
                    </a:lnL>
                    <a:lnR>
                      <a:noFill/>
                    </a:lnR>
                    <a:lnT>
                      <a:noFill/>
                    </a:lnT>
                    <a:lnB>
                      <a:noFill/>
                    </a:lnB>
                  </a:tcPr>
                </a:tc>
                <a:tc gridSpan="2">
                  <a:txBody>
                    <a:bodyPr/>
                    <a:lstStyle/>
                    <a:p>
                      <a:pPr algn="ctr" fontAlgn="ctr"/>
                      <a:r>
                        <a:rPr lang="is-IS" sz="1600" b="1" i="0" u="none" strike="noStrike" dirty="0">
                          <a:solidFill>
                            <a:srgbClr val="000000"/>
                          </a:solidFill>
                          <a:effectLst/>
                          <a:latin typeface="Calibri" charset="0"/>
                        </a:rPr>
                        <a:t>2000 - 2017</a:t>
                      </a:r>
                    </a:p>
                  </a:txBody>
                  <a:tcPr marL="15392" marR="15392" marT="15392" marB="0" anchor="ctr">
                    <a:lnL>
                      <a:noFill/>
                    </a:lnL>
                    <a:lnR>
                      <a:noFill/>
                    </a:lnR>
                    <a:lnT>
                      <a:noFill/>
                    </a:lnT>
                    <a:lnB>
                      <a:noFill/>
                    </a:lnB>
                  </a:tcPr>
                </a:tc>
                <a:tc hMerge="1">
                  <a:txBody>
                    <a:bodyPr/>
                    <a:lstStyle/>
                    <a:p>
                      <a:endParaRPr lang="en-US"/>
                    </a:p>
                  </a:txBody>
                  <a:tcPr/>
                </a:tc>
                <a:extLst>
                  <a:ext uri="{0D108BD9-81ED-4DB2-BD59-A6C34878D82A}">
                    <a16:rowId xmlns:a16="http://schemas.microsoft.com/office/drawing/2014/main" xmlns="" val="10000"/>
                  </a:ext>
                </a:extLst>
              </a:tr>
              <a:tr h="261257">
                <a:tc>
                  <a:txBody>
                    <a:bodyPr/>
                    <a:lstStyle/>
                    <a:p>
                      <a:pPr algn="r" fontAlgn="b"/>
                      <a:endParaRPr lang="en-US" sz="1600" b="1" i="0" u="none" strike="noStrike">
                        <a:solidFill>
                          <a:srgbClr val="000000"/>
                        </a:solidFill>
                        <a:effectLst/>
                        <a:latin typeface="Calibri" charset="0"/>
                      </a:endParaRPr>
                    </a:p>
                  </a:txBody>
                  <a:tcPr marL="15392" marR="15392" marT="1539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is-IS" sz="1600" b="1" i="0" u="none" strike="noStrike" dirty="0" smtClean="0">
                          <a:solidFill>
                            <a:srgbClr val="000000"/>
                          </a:solidFill>
                          <a:effectLst/>
                          <a:latin typeface="Calibri" charset="0"/>
                        </a:rPr>
                        <a:t>(April 1)</a:t>
                      </a:r>
                      <a:endParaRPr lang="is-IS" sz="1600" b="1" i="0" u="none" strike="noStrike" dirty="0">
                        <a:solidFill>
                          <a:srgbClr val="000000"/>
                        </a:solidFill>
                        <a:effectLst/>
                        <a:latin typeface="Calibri" charset="0"/>
                      </a:endParaRPr>
                    </a:p>
                  </a:txBody>
                  <a:tcPr marL="15392" marR="15392" marT="15392"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1600" b="1" i="0" u="none" strike="noStrike" dirty="0" smtClean="0">
                          <a:solidFill>
                            <a:srgbClr val="000000"/>
                          </a:solidFill>
                          <a:effectLst/>
                          <a:latin typeface="Calibri" charset="0"/>
                        </a:rPr>
                        <a:t>(July 1)</a:t>
                      </a:r>
                      <a:endParaRPr lang="is-IS" sz="1600" b="1" i="0" u="none" strike="noStrike" dirty="0">
                        <a:solidFill>
                          <a:srgbClr val="000000"/>
                        </a:solidFill>
                        <a:effectLst/>
                        <a:latin typeface="Calibri" charset="0"/>
                      </a:endParaRPr>
                    </a:p>
                  </a:txBody>
                  <a:tcPr marL="15392" marR="15392" marT="1539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a:solidFill>
                            <a:srgbClr val="000000"/>
                          </a:solidFill>
                          <a:effectLst/>
                          <a:latin typeface="Calibri" charset="0"/>
                        </a:rPr>
                        <a:t>Number</a:t>
                      </a:r>
                    </a:p>
                  </a:txBody>
                  <a:tcPr marL="15392" marR="15392" marT="15392"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a:solidFill>
                            <a:srgbClr val="000000"/>
                          </a:solidFill>
                          <a:effectLst/>
                          <a:latin typeface="Calibri" charset="0"/>
                        </a:rPr>
                        <a:t>Percent</a:t>
                      </a:r>
                    </a:p>
                  </a:txBody>
                  <a:tcPr marL="15392" marR="15392" marT="15392"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29295">
                <a:tc>
                  <a:txBody>
                    <a:bodyPr/>
                    <a:lstStyle/>
                    <a:p>
                      <a:pPr algn="r" fontAlgn="t"/>
                      <a:r>
                        <a:rPr lang="en-US" sz="1600" b="1" i="0" u="none" strike="noStrike" dirty="0">
                          <a:solidFill>
                            <a:srgbClr val="000000"/>
                          </a:solidFill>
                          <a:effectLst/>
                          <a:latin typeface="+mn-lt"/>
                        </a:rPr>
                        <a:t>  Under 15 years</a:t>
                      </a:r>
                    </a:p>
                  </a:txBody>
                  <a:tcPr marL="15392" marR="15392" marT="153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600" b="1" i="0" u="none" strike="noStrike">
                          <a:solidFill>
                            <a:srgbClr val="000000"/>
                          </a:solidFill>
                          <a:effectLst/>
                          <a:latin typeface="Calibri" panose="020F0502020204030204" pitchFamily="34" charset="0"/>
                        </a:rPr>
                        <a:t>931,589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600" b="1" i="0" u="none" strike="noStrike" dirty="0">
                          <a:solidFill>
                            <a:srgbClr val="000000"/>
                          </a:solidFill>
                          <a:effectLst/>
                          <a:latin typeface="Calibri" panose="020F0502020204030204" pitchFamily="34" charset="0"/>
                        </a:rPr>
                        <a:t>903,298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600" b="1" i="0" u="none" strike="noStrike">
                          <a:solidFill>
                            <a:srgbClr val="000000"/>
                          </a:solidFill>
                          <a:effectLst/>
                          <a:latin typeface="Calibri" panose="020F0502020204030204" pitchFamily="34" charset="0"/>
                        </a:rPr>
                        <a:t>-28,291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29295">
                <a:tc>
                  <a:txBody>
                    <a:bodyPr/>
                    <a:lstStyle/>
                    <a:p>
                      <a:pPr algn="r" fontAlgn="b"/>
                      <a:r>
                        <a:rPr lang="en-US" sz="1600" b="1" i="0" u="none" strike="noStrike" dirty="0">
                          <a:solidFill>
                            <a:srgbClr val="000000"/>
                          </a:solidFill>
                          <a:effectLst/>
                          <a:latin typeface="+mn-lt"/>
                        </a:rPr>
                        <a:t>  15 to 64 years</a:t>
                      </a: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a:solidFill>
                            <a:srgbClr val="000000"/>
                          </a:solidFill>
                          <a:effectLst/>
                          <a:latin typeface="Calibri" panose="020F0502020204030204" pitchFamily="34" charset="0"/>
                        </a:rPr>
                        <a:t>2,935,713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600" b="1" i="0" u="none" strike="noStrike">
                          <a:solidFill>
                            <a:srgbClr val="000000"/>
                          </a:solidFill>
                          <a:effectLst/>
                          <a:latin typeface="Calibri" panose="020F0502020204030204" pitchFamily="34" charset="0"/>
                        </a:rPr>
                        <a:t>3,167,678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600" b="1" i="0" u="none" strike="noStrike">
                          <a:solidFill>
                            <a:srgbClr val="000000"/>
                          </a:solidFill>
                          <a:effectLst/>
                          <a:latin typeface="Calibri" panose="020F0502020204030204" pitchFamily="34" charset="0"/>
                        </a:rPr>
                        <a:t>231,965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7.9%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206">
                <a:tc>
                  <a:txBody>
                    <a:bodyPr/>
                    <a:lstStyle/>
                    <a:p>
                      <a:pPr algn="r" fontAlgn="b"/>
                      <a:endParaRPr lang="en-US" sz="800" b="1" i="0" u="none" strike="noStrike" dirty="0">
                        <a:solidFill>
                          <a:srgbClr val="000000"/>
                        </a:solidFill>
                        <a:effectLst/>
                        <a:latin typeface="+mn-lt"/>
                      </a:endParaRPr>
                    </a:p>
                  </a:txBody>
                  <a:tcPr marL="15392" marR="15392" marT="15392"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8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sk-SK" sz="800" b="1" i="0" u="none" strike="noStrike" kern="1200" dirty="0">
                          <a:solidFill>
                            <a:srgbClr val="000000"/>
                          </a:solidFill>
                          <a:effectLst/>
                          <a:latin typeface="Calibri" charset="0"/>
                          <a:ea typeface="+mn-ea"/>
                          <a:cs typeface="+mn-cs"/>
                        </a:rPr>
                        <a:t> </a:t>
                      </a:r>
                    </a:p>
                  </a:txBody>
                  <a:tcPr marL="15392" marR="15392" marT="153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sk-SK" sz="800" b="1" i="0" u="none" strike="noStrike" kern="1200" dirty="0">
                          <a:solidFill>
                            <a:srgbClr val="000000"/>
                          </a:solidFill>
                          <a:effectLst/>
                          <a:latin typeface="Calibri" charset="0"/>
                          <a:ea typeface="+mn-ea"/>
                          <a:cs typeface="+mn-cs"/>
                        </a:rPr>
                        <a:t> </a:t>
                      </a: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sk-SK" sz="800" b="1" i="0" u="none" strike="noStrike" kern="1200" dirty="0">
                          <a:solidFill>
                            <a:srgbClr val="000000"/>
                          </a:solidFill>
                          <a:effectLst/>
                          <a:latin typeface="Calibri" charset="0"/>
                          <a:ea typeface="+mn-ea"/>
                          <a:cs typeface="+mn-cs"/>
                        </a:rPr>
                        <a:t> </a:t>
                      </a: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329295">
                <a:tc>
                  <a:txBody>
                    <a:bodyPr/>
                    <a:lstStyle/>
                    <a:p>
                      <a:pPr algn="r" fontAlgn="t"/>
                      <a:r>
                        <a:rPr lang="en-US" sz="1600" b="1" i="0" u="none" strike="noStrike" dirty="0" smtClean="0">
                          <a:solidFill>
                            <a:srgbClr val="000000"/>
                          </a:solidFill>
                          <a:effectLst/>
                          <a:latin typeface="+mn-lt"/>
                        </a:rPr>
                        <a:t>  Under 20 years</a:t>
                      </a:r>
                      <a:endParaRPr lang="en-US" sz="1600" b="1" i="0" u="none" strike="noStrike" dirty="0">
                        <a:solidFill>
                          <a:srgbClr val="000000"/>
                        </a:solidFill>
                        <a:effectLst/>
                        <a:latin typeface="+mn-lt"/>
                      </a:endParaRPr>
                    </a:p>
                  </a:txBody>
                  <a:tcPr marL="15392" marR="15392" marT="153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600" b="1" i="0" u="none" strike="noStrike">
                          <a:solidFill>
                            <a:srgbClr val="000000"/>
                          </a:solidFill>
                          <a:effectLst/>
                          <a:latin typeface="Calibri" panose="020F0502020204030204" pitchFamily="34" charset="0"/>
                        </a:rPr>
                        <a:t>1,256,169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en-US" sz="1600" b="1" i="0" u="none" strike="noStrike" kern="1200" dirty="0">
                          <a:solidFill>
                            <a:srgbClr val="000000"/>
                          </a:solidFill>
                          <a:effectLst/>
                          <a:latin typeface="Calibri" charset="0"/>
                          <a:ea typeface="+mn-ea"/>
                          <a:cs typeface="+mn-cs"/>
                        </a:rPr>
                        <a:t>1,222,105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en-US" sz="1600" b="1" i="0" u="none" strike="noStrike" kern="1200">
                          <a:solidFill>
                            <a:srgbClr val="000000"/>
                          </a:solidFill>
                          <a:effectLst/>
                          <a:latin typeface="Calibri" charset="0"/>
                          <a:ea typeface="+mn-ea"/>
                          <a:cs typeface="+mn-cs"/>
                        </a:rPr>
                        <a:t>-34,064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US" sz="1600" b="1" i="0" u="none" strike="noStrike" kern="1200">
                          <a:solidFill>
                            <a:srgbClr val="000000"/>
                          </a:solidFill>
                          <a:effectLst/>
                          <a:latin typeface="Calibri" charset="0"/>
                          <a:ea typeface="+mn-ea"/>
                          <a:cs typeface="+mn-cs"/>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329295">
                <a:tc>
                  <a:txBody>
                    <a:bodyPr/>
                    <a:lstStyle/>
                    <a:p>
                      <a:pPr algn="r" fontAlgn="b"/>
                      <a:r>
                        <a:rPr lang="en-US" sz="1600" b="1" i="0" u="none" strike="noStrike" dirty="0">
                          <a:solidFill>
                            <a:srgbClr val="000000"/>
                          </a:solidFill>
                          <a:effectLst/>
                          <a:latin typeface="+mn-lt"/>
                        </a:rPr>
                        <a:t>  20 to 64 years</a:t>
                      </a: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a:solidFill>
                            <a:srgbClr val="000000"/>
                          </a:solidFill>
                          <a:effectLst/>
                          <a:latin typeface="Calibri" panose="020F0502020204030204" pitchFamily="34" charset="0"/>
                        </a:rPr>
                        <a:t>2,611,133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en-US" sz="1600" b="1" i="0" u="none" strike="noStrike" kern="1200" dirty="0">
                          <a:solidFill>
                            <a:srgbClr val="000000"/>
                          </a:solidFill>
                          <a:effectLst/>
                          <a:latin typeface="Calibri" charset="0"/>
                          <a:ea typeface="+mn-ea"/>
                          <a:cs typeface="+mn-cs"/>
                        </a:rPr>
                        <a:t>2,848,871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en-US" sz="1600" b="1" i="0" u="none" strike="noStrike" kern="1200" dirty="0">
                          <a:solidFill>
                            <a:srgbClr val="000000"/>
                          </a:solidFill>
                          <a:effectLst/>
                          <a:latin typeface="Calibri" charset="0"/>
                          <a:ea typeface="+mn-ea"/>
                          <a:cs typeface="+mn-cs"/>
                        </a:rPr>
                        <a:t>237,738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US" sz="1600" b="1" i="0" u="none" strike="noStrike" kern="1200" dirty="0">
                          <a:solidFill>
                            <a:srgbClr val="000000"/>
                          </a:solidFill>
                          <a:effectLst/>
                          <a:latin typeface="Calibri" charset="0"/>
                          <a:ea typeface="+mn-ea"/>
                          <a:cs typeface="+mn-cs"/>
                        </a:rPr>
                        <a:t>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5083">
                <a:tc>
                  <a:txBody>
                    <a:bodyPr/>
                    <a:lstStyle/>
                    <a:p>
                      <a:pPr algn="r" fontAlgn="b"/>
                      <a:endParaRPr lang="en-US" sz="800" b="1" i="0" u="none" strike="noStrike" dirty="0">
                        <a:solidFill>
                          <a:srgbClr val="000000"/>
                        </a:solidFill>
                        <a:effectLst/>
                        <a:latin typeface="+mn-lt"/>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8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endParaRPr lang="en-US" sz="800" b="1" i="0" u="none" strike="noStrike" kern="1200" dirty="0">
                        <a:solidFill>
                          <a:srgbClr val="000000"/>
                        </a:solidFill>
                        <a:effectLst/>
                        <a:latin typeface="Calibri"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endParaRPr lang="en-US" sz="800" b="1" i="0" u="none" strike="noStrike" kern="1200" dirty="0">
                        <a:solidFill>
                          <a:srgbClr val="000000"/>
                        </a:solidFill>
                        <a:effectLst/>
                        <a:latin typeface="Calibri"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endParaRPr lang="en-US" sz="800" b="1" i="0" u="none" strike="noStrike" kern="1200" dirty="0">
                        <a:solidFill>
                          <a:srgbClr val="000000"/>
                        </a:solidFill>
                        <a:effectLst/>
                        <a:latin typeface="Calibri"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95400913"/>
                  </a:ext>
                </a:extLst>
              </a:tr>
              <a:tr h="329295">
                <a:tc>
                  <a:txBody>
                    <a:bodyPr/>
                    <a:lstStyle/>
                    <a:p>
                      <a:pPr algn="r" fontAlgn="b"/>
                      <a:r>
                        <a:rPr lang="en-US" sz="1600" b="1" i="0" u="none" strike="noStrike" dirty="0">
                          <a:solidFill>
                            <a:srgbClr val="000000"/>
                          </a:solidFill>
                          <a:effectLst/>
                          <a:latin typeface="+mn-lt"/>
                        </a:rPr>
                        <a:t>  65 years and over</a:t>
                      </a: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579,798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en-US" sz="1600" b="1" i="0" u="none" strike="noStrike" kern="1200" dirty="0">
                          <a:solidFill>
                            <a:srgbClr val="000000"/>
                          </a:solidFill>
                          <a:effectLst/>
                          <a:latin typeface="Calibri" charset="0"/>
                          <a:ea typeface="+mn-ea"/>
                          <a:cs typeface="+mn-cs"/>
                        </a:rPr>
                        <a:t>803,771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r" defTabSz="914400" rtl="0" eaLnBrk="1" fontAlgn="b" latinLnBrk="0" hangingPunct="1"/>
                      <a:r>
                        <a:rPr lang="en-US" sz="1600" b="1" i="0" u="none" strike="noStrike" kern="1200" dirty="0">
                          <a:solidFill>
                            <a:srgbClr val="000000"/>
                          </a:solidFill>
                          <a:effectLst/>
                          <a:latin typeface="Calibri" charset="0"/>
                          <a:ea typeface="+mn-ea"/>
                          <a:cs typeface="+mn-cs"/>
                        </a:rPr>
                        <a:t>223,973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US" sz="1600" b="1" i="0" u="none" strike="noStrike" kern="1200" dirty="0">
                          <a:solidFill>
                            <a:srgbClr val="000000"/>
                          </a:solidFill>
                          <a:effectLst/>
                          <a:latin typeface="Calibri" charset="0"/>
                          <a:ea typeface="+mn-ea"/>
                          <a:cs typeface="+mn-cs"/>
                        </a:rPr>
                        <a:t>38.6%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31148">
                <a:tc>
                  <a:txBody>
                    <a:bodyPr/>
                    <a:lstStyle/>
                    <a:p>
                      <a:pPr algn="r" fontAlgn="b"/>
                      <a:endParaRPr lang="en-US" sz="800" b="1" i="0" u="none" strike="noStrike" dirty="0">
                        <a:solidFill>
                          <a:srgbClr val="000000"/>
                        </a:solidFill>
                        <a:effectLst/>
                        <a:latin typeface="Calibri" charset="0"/>
                      </a:endParaRPr>
                    </a:p>
                  </a:txBody>
                  <a:tcPr marL="15392" marR="15392" marT="153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uk-UA" sz="800" b="1" i="0" u="none" strike="noStrike" dirty="0">
                        <a:solidFill>
                          <a:srgbClr val="000000"/>
                        </a:solidFill>
                        <a:effectLst/>
                        <a:latin typeface="Calibri" charset="0"/>
                      </a:endParaRPr>
                    </a:p>
                  </a:txBody>
                  <a:tcPr marL="15392" marR="15392" marT="153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800" b="1"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800" b="1"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800" b="1"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64613972"/>
                  </a:ext>
                </a:extLst>
              </a:tr>
              <a:tr h="329295">
                <a:tc>
                  <a:txBody>
                    <a:bodyPr/>
                    <a:lstStyle/>
                    <a:p>
                      <a:pPr algn="r" fontAlgn="b"/>
                      <a:r>
                        <a:rPr lang="en-US" sz="1600" b="1" i="0" u="none" strike="noStrike" dirty="0" smtClean="0">
                          <a:solidFill>
                            <a:srgbClr val="000000"/>
                          </a:solidFill>
                          <a:effectLst/>
                          <a:latin typeface="Calibri" charset="0"/>
                        </a:rPr>
                        <a:t>Alabama</a:t>
                      </a:r>
                      <a:endParaRPr lang="en-US" sz="1600" b="1" i="0" u="none" strike="noStrike" dirty="0">
                        <a:solidFill>
                          <a:srgbClr val="000000"/>
                        </a:solidFill>
                        <a:effectLst/>
                        <a:latin typeface="Calibri" charset="0"/>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uk-UA" sz="1600" b="1" i="0" u="none" strike="noStrike" dirty="0">
                          <a:solidFill>
                            <a:srgbClr val="000000"/>
                          </a:solidFill>
                          <a:effectLst/>
                          <a:latin typeface="Calibri" charset="0"/>
                        </a:rPr>
                        <a:t>4,447,100</a:t>
                      </a: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4,874,747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427,647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60289490"/>
                  </a:ext>
                </a:extLst>
              </a:tr>
              <a:tr h="329295">
                <a:tc>
                  <a:txBody>
                    <a:bodyPr/>
                    <a:lstStyle/>
                    <a:p>
                      <a:pPr algn="r" fontAlgn="b"/>
                      <a:r>
                        <a:rPr lang="en-US" sz="1600" b="1" i="0" u="none" strike="noStrike" dirty="0" smtClean="0">
                          <a:solidFill>
                            <a:srgbClr val="000000"/>
                          </a:solidFill>
                          <a:effectLst/>
                          <a:latin typeface="Calibri" charset="0"/>
                        </a:rPr>
                        <a:t>US</a:t>
                      </a:r>
                      <a:endParaRPr lang="en-US" sz="1600" b="1" i="0" u="none" strike="noStrike" dirty="0">
                        <a:solidFill>
                          <a:srgbClr val="000000"/>
                        </a:solidFill>
                        <a:effectLst/>
                        <a:latin typeface="Calibri" charset="0"/>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smtClean="0">
                          <a:solidFill>
                            <a:srgbClr val="000000"/>
                          </a:solidFill>
                          <a:effectLst/>
                          <a:latin typeface="Calibri" charset="0"/>
                        </a:rPr>
                        <a:t>281</a:t>
                      </a:r>
                      <a:r>
                        <a:rPr lang="uk-UA" sz="1600" b="1" i="0" u="none" strike="noStrike" dirty="0" smtClean="0">
                          <a:solidFill>
                            <a:srgbClr val="000000"/>
                          </a:solidFill>
                          <a:effectLst/>
                          <a:latin typeface="Calibri" charset="0"/>
                        </a:rPr>
                        <a:t>,4</a:t>
                      </a:r>
                      <a:r>
                        <a:rPr lang="en-US" sz="1600" b="1" i="0" u="none" strike="noStrike" dirty="0" smtClean="0">
                          <a:solidFill>
                            <a:srgbClr val="000000"/>
                          </a:solidFill>
                          <a:effectLst/>
                          <a:latin typeface="Calibri" charset="0"/>
                        </a:rPr>
                        <a:t>21</a:t>
                      </a:r>
                      <a:r>
                        <a:rPr lang="uk-UA" sz="1600" b="1" i="0" u="none" strike="noStrike" dirty="0" smtClean="0">
                          <a:solidFill>
                            <a:srgbClr val="000000"/>
                          </a:solidFill>
                          <a:effectLst/>
                          <a:latin typeface="Calibri" charset="0"/>
                        </a:rPr>
                        <a:t>,</a:t>
                      </a:r>
                      <a:r>
                        <a:rPr lang="en-US" sz="1600" b="1" i="0" u="none" strike="noStrike" dirty="0" smtClean="0">
                          <a:solidFill>
                            <a:srgbClr val="000000"/>
                          </a:solidFill>
                          <a:effectLst/>
                          <a:latin typeface="Calibri" charset="0"/>
                        </a:rPr>
                        <a:t>9</a:t>
                      </a:r>
                      <a:r>
                        <a:rPr lang="uk-UA" sz="1600" b="1" i="0" u="none" strike="noStrike" dirty="0" smtClean="0">
                          <a:solidFill>
                            <a:srgbClr val="000000"/>
                          </a:solidFill>
                          <a:effectLst/>
                          <a:latin typeface="Calibri" charset="0"/>
                        </a:rPr>
                        <a:t>0</a:t>
                      </a:r>
                      <a:r>
                        <a:rPr lang="en-US" sz="1600" b="1" i="0" u="none" strike="noStrike" dirty="0" smtClean="0">
                          <a:solidFill>
                            <a:srgbClr val="000000"/>
                          </a:solidFill>
                          <a:effectLst/>
                          <a:latin typeface="Calibri" charset="0"/>
                        </a:rPr>
                        <a:t>6</a:t>
                      </a:r>
                      <a:endParaRPr lang="uk-UA" sz="1600" b="1" i="0" u="none" strike="noStrike" dirty="0">
                        <a:solidFill>
                          <a:srgbClr val="000000"/>
                        </a:solidFill>
                        <a:effectLst/>
                        <a:latin typeface="Calibri" charset="0"/>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smtClean="0">
                          <a:solidFill>
                            <a:srgbClr val="000000"/>
                          </a:solidFill>
                          <a:effectLst/>
                          <a:latin typeface="Calibri" panose="020F0502020204030204" pitchFamily="34" charset="0"/>
                        </a:rPr>
                        <a:t>325,719,178</a:t>
                      </a:r>
                      <a:endParaRPr lang="en-US" sz="16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smtClean="0">
                          <a:solidFill>
                            <a:srgbClr val="000000"/>
                          </a:solidFill>
                          <a:effectLst/>
                          <a:latin typeface="Calibri" panose="020F0502020204030204" pitchFamily="34" charset="0"/>
                        </a:rPr>
                        <a:t>44,297,272</a:t>
                      </a:r>
                      <a:endParaRPr lang="en-US" sz="16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smtClean="0">
                          <a:solidFill>
                            <a:srgbClr val="000000"/>
                          </a:solidFill>
                          <a:effectLst/>
                          <a:latin typeface="Calibri" panose="020F0502020204030204" pitchFamily="34" charset="0"/>
                        </a:rPr>
                        <a:t>15.7%</a:t>
                      </a:r>
                      <a:endParaRPr lang="en-US" sz="16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graphicFrame>
        <p:nvGraphicFramePr>
          <p:cNvPr id="5" name="Table 4"/>
          <p:cNvGraphicFramePr>
            <a:graphicFrameLocks noGrp="1"/>
          </p:cNvGraphicFramePr>
          <p:nvPr>
            <p:extLst/>
          </p:nvPr>
        </p:nvGraphicFramePr>
        <p:xfrm>
          <a:off x="4698000" y="5861195"/>
          <a:ext cx="3620077" cy="195580"/>
        </p:xfrm>
        <a:graphic>
          <a:graphicData uri="http://schemas.openxmlformats.org/drawingml/2006/table">
            <a:tbl>
              <a:tblPr/>
              <a:tblGrid>
                <a:gridCol w="3620077">
                  <a:extLst>
                    <a:ext uri="{9D8B030D-6E8A-4147-A177-3AD203B41FA5}">
                      <a16:colId xmlns:a16="http://schemas.microsoft.com/office/drawing/2014/main" xmlns="" val="20000"/>
                    </a:ext>
                  </a:extLst>
                </a:gridCol>
              </a:tblGrid>
              <a:tr h="190500">
                <a:tc>
                  <a:txBody>
                    <a:bodyPr/>
                    <a:lstStyle/>
                    <a:p>
                      <a:pPr algn="l" fontAlgn="b"/>
                      <a:r>
                        <a:rPr lang="en-US" sz="1200" b="0" i="0" u="none" strike="noStrike" dirty="0">
                          <a:solidFill>
                            <a:srgbClr val="000000"/>
                          </a:solidFill>
                          <a:effectLst/>
                          <a:latin typeface="Calibri" charset="0"/>
                        </a:rPr>
                        <a:t>Source: U.S. Census Bureau, Population Division.</a:t>
                      </a:r>
                    </a:p>
                  </a:txBody>
                  <a:tcPr marL="12700" marR="12700" marT="12700" marB="0" anchor="b">
                    <a:lnL>
                      <a:noFill/>
                    </a:lnL>
                    <a:lnR>
                      <a:noFill/>
                    </a:lnR>
                    <a:lnT>
                      <a:noFill/>
                    </a:lnT>
                    <a:lnB>
                      <a:noFill/>
                    </a:lnB>
                  </a:tcPr>
                </a:tc>
                <a:extLst>
                  <a:ext uri="{0D108BD9-81ED-4DB2-BD59-A6C34878D82A}">
                    <a16:rowId xmlns:a16="http://schemas.microsoft.com/office/drawing/2014/main" xmlns=""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07066059"/>
              </p:ext>
            </p:extLst>
          </p:nvPr>
        </p:nvGraphicFramePr>
        <p:xfrm>
          <a:off x="622095" y="4492923"/>
          <a:ext cx="7746411" cy="1092649"/>
        </p:xfrm>
        <a:graphic>
          <a:graphicData uri="http://schemas.openxmlformats.org/drawingml/2006/table">
            <a:tbl>
              <a:tblPr/>
              <a:tblGrid>
                <a:gridCol w="1690860">
                  <a:extLst>
                    <a:ext uri="{9D8B030D-6E8A-4147-A177-3AD203B41FA5}">
                      <a16:colId xmlns:a16="http://schemas.microsoft.com/office/drawing/2014/main" xmlns="" val="449920185"/>
                    </a:ext>
                  </a:extLst>
                </a:gridCol>
                <a:gridCol w="1341120">
                  <a:extLst>
                    <a:ext uri="{9D8B030D-6E8A-4147-A177-3AD203B41FA5}">
                      <a16:colId xmlns:a16="http://schemas.microsoft.com/office/drawing/2014/main" xmlns="" val="4113598275"/>
                    </a:ext>
                  </a:extLst>
                </a:gridCol>
                <a:gridCol w="2481942">
                  <a:extLst>
                    <a:ext uri="{9D8B030D-6E8A-4147-A177-3AD203B41FA5}">
                      <a16:colId xmlns:a16="http://schemas.microsoft.com/office/drawing/2014/main" xmlns="" val="1841551381"/>
                    </a:ext>
                  </a:extLst>
                </a:gridCol>
                <a:gridCol w="1098936">
                  <a:extLst>
                    <a:ext uri="{9D8B030D-6E8A-4147-A177-3AD203B41FA5}">
                      <a16:colId xmlns:a16="http://schemas.microsoft.com/office/drawing/2014/main" xmlns="" val="2974065876"/>
                    </a:ext>
                  </a:extLst>
                </a:gridCol>
                <a:gridCol w="1133553">
                  <a:extLst>
                    <a:ext uri="{9D8B030D-6E8A-4147-A177-3AD203B41FA5}">
                      <a16:colId xmlns:a16="http://schemas.microsoft.com/office/drawing/2014/main" xmlns="" val="1749084062"/>
                    </a:ext>
                  </a:extLst>
                </a:gridCol>
              </a:tblGrid>
              <a:tr h="273964">
                <a:tc>
                  <a:txBody>
                    <a:bodyPr/>
                    <a:lstStyle/>
                    <a:p>
                      <a:pPr algn="r" fontAlgn="b"/>
                      <a:endParaRPr lang="en-US" sz="1600" b="1" i="0" u="none" strike="noStrike" dirty="0">
                        <a:solidFill>
                          <a:srgbClr val="9E1B32"/>
                        </a:solidFill>
                        <a:effectLst/>
                        <a:latin typeface="Calibri" charset="0"/>
                      </a:endParaRPr>
                    </a:p>
                  </a:txBody>
                  <a:tcPr marL="15392" marR="15392" marT="153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1" i="0" u="none" strike="noStrike" dirty="0" smtClean="0">
                          <a:solidFill>
                            <a:srgbClr val="9E1B32"/>
                          </a:solidFill>
                          <a:effectLst/>
                          <a:latin typeface="Calibri" charset="0"/>
                        </a:rPr>
                        <a:t>2010 Census</a:t>
                      </a:r>
                      <a:endParaRPr lang="en-US" sz="1600" b="1" i="0" u="none" strike="noStrike" dirty="0">
                        <a:solidFill>
                          <a:srgbClr val="9E1B32"/>
                        </a:solidFill>
                        <a:effectLst/>
                        <a:latin typeface="Calibri" charset="0"/>
                      </a:endParaRPr>
                    </a:p>
                  </a:txBody>
                  <a:tcPr marL="15392" marR="15392" marT="15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1" i="0" u="none" strike="noStrike" dirty="0" smtClean="0">
                          <a:solidFill>
                            <a:srgbClr val="9E1B32"/>
                          </a:solidFill>
                          <a:effectLst/>
                          <a:latin typeface="Calibri" charset="0"/>
                        </a:rPr>
                        <a:t>2017 Population Estimates</a:t>
                      </a:r>
                      <a:endParaRPr lang="en-US" sz="1600" b="1" i="0" u="none" strike="noStrike" dirty="0">
                        <a:solidFill>
                          <a:srgbClr val="9E1B32"/>
                        </a:solidFill>
                        <a:effectLst/>
                        <a:latin typeface="Calibri" charset="0"/>
                      </a:endParaRPr>
                    </a:p>
                  </a:txBody>
                  <a:tcPr marL="15392" marR="15392" marT="15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is-IS" sz="1600" b="1" i="0" u="none" strike="noStrike" dirty="0" smtClean="0">
                          <a:solidFill>
                            <a:srgbClr val="9E1B32"/>
                          </a:solidFill>
                          <a:effectLst/>
                          <a:latin typeface="Calibri" charset="0"/>
                        </a:rPr>
                        <a:t>2010 </a:t>
                      </a:r>
                      <a:r>
                        <a:rPr lang="is-IS" sz="1600" b="1" i="0" u="none" strike="noStrike" dirty="0">
                          <a:solidFill>
                            <a:srgbClr val="9E1B32"/>
                          </a:solidFill>
                          <a:effectLst/>
                          <a:latin typeface="Calibri" charset="0"/>
                        </a:rPr>
                        <a:t>- 2017</a:t>
                      </a:r>
                    </a:p>
                  </a:txBody>
                  <a:tcPr marL="15392" marR="15392" marT="15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dirty="0"/>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81099722"/>
                  </a:ext>
                </a:extLst>
              </a:tr>
              <a:tr h="266947">
                <a:tc>
                  <a:txBody>
                    <a:bodyPr/>
                    <a:lstStyle/>
                    <a:p>
                      <a:pPr algn="r" fontAlgn="b"/>
                      <a:endParaRPr lang="en-US" sz="1600" b="1" i="0" u="none" strike="noStrike">
                        <a:solidFill>
                          <a:srgbClr val="000000"/>
                        </a:solidFill>
                        <a:effectLst/>
                        <a:latin typeface="Calibri" charset="0"/>
                      </a:endParaRPr>
                    </a:p>
                  </a:txBody>
                  <a:tcPr marL="15392" marR="15392" marT="153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600" b="1" i="0" u="none" strike="noStrike" dirty="0" smtClean="0">
                          <a:solidFill>
                            <a:srgbClr val="000000"/>
                          </a:solidFill>
                          <a:effectLst/>
                          <a:latin typeface="Calibri" charset="0"/>
                        </a:rPr>
                        <a:t>(April 1)</a:t>
                      </a:r>
                      <a:endParaRPr lang="is-IS" sz="1600" b="1" i="0" u="none" strike="noStrike" dirty="0">
                        <a:solidFill>
                          <a:srgbClr val="000000"/>
                        </a:solidFill>
                        <a:effectLst/>
                        <a:latin typeface="Calibri" charset="0"/>
                      </a:endParaRPr>
                    </a:p>
                  </a:txBody>
                  <a:tcPr marL="15392" marR="15392" marT="15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1" i="0" u="none" strike="noStrike" dirty="0" smtClean="0">
                          <a:solidFill>
                            <a:srgbClr val="000000"/>
                          </a:solidFill>
                          <a:effectLst/>
                          <a:latin typeface="Calibri" charset="0"/>
                        </a:rPr>
                        <a:t>(July 1)</a:t>
                      </a:r>
                      <a:endParaRPr lang="is-IS" sz="1600" b="1" i="0" u="none" strike="noStrike" dirty="0">
                        <a:solidFill>
                          <a:srgbClr val="000000"/>
                        </a:solidFill>
                        <a:effectLst/>
                        <a:latin typeface="Calibri" charset="0"/>
                      </a:endParaRPr>
                    </a:p>
                  </a:txBody>
                  <a:tcPr marL="15392" marR="15392" marT="15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a:solidFill>
                            <a:srgbClr val="000000"/>
                          </a:solidFill>
                          <a:effectLst/>
                          <a:latin typeface="Calibri" charset="0"/>
                        </a:rPr>
                        <a:t>Number</a:t>
                      </a:r>
                    </a:p>
                  </a:txBody>
                  <a:tcPr marL="15392" marR="15392" marT="153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a:solidFill>
                            <a:srgbClr val="000000"/>
                          </a:solidFill>
                          <a:effectLst/>
                          <a:latin typeface="Calibri" charset="0"/>
                        </a:rPr>
                        <a:t>Percent</a:t>
                      </a:r>
                    </a:p>
                  </a:txBody>
                  <a:tcPr marL="15392" marR="15392" marT="15392" marB="0" anchor="b">
                    <a:lnL>
                      <a:noFill/>
                    </a:lnL>
                  </a:tcPr>
                </a:tc>
                <a:extLst>
                  <a:ext uri="{0D108BD9-81ED-4DB2-BD59-A6C34878D82A}">
                    <a16:rowId xmlns:a16="http://schemas.microsoft.com/office/drawing/2014/main" xmlns="" val="2610920697"/>
                  </a:ext>
                </a:extLst>
              </a:tr>
              <a:tr h="281772">
                <a:tc>
                  <a:txBody>
                    <a:bodyPr/>
                    <a:lstStyle/>
                    <a:p>
                      <a:pPr algn="r" fontAlgn="b"/>
                      <a:r>
                        <a:rPr lang="en-US" sz="1600" b="1" i="0" u="none" strike="noStrike" dirty="0" smtClean="0">
                          <a:solidFill>
                            <a:srgbClr val="000000"/>
                          </a:solidFill>
                          <a:effectLst/>
                          <a:latin typeface="Calibri" charset="0"/>
                        </a:rPr>
                        <a:t>Alabama</a:t>
                      </a:r>
                      <a:endParaRPr lang="en-US" sz="1600" b="1" i="0" u="none" strike="noStrike" dirty="0">
                        <a:solidFill>
                          <a:srgbClr val="000000"/>
                        </a:solidFill>
                        <a:effectLst/>
                        <a:latin typeface="Calibri" charset="0"/>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uk-UA" sz="1600" b="1" i="0" u="none" strike="noStrike" dirty="0" smtClean="0">
                          <a:solidFill>
                            <a:srgbClr val="000000"/>
                          </a:solidFill>
                          <a:effectLst/>
                          <a:latin typeface="Calibri" charset="0"/>
                        </a:rPr>
                        <a:t>4,</a:t>
                      </a:r>
                      <a:r>
                        <a:rPr lang="en-US" sz="1600" b="1" i="0" u="none" strike="noStrike" dirty="0" smtClean="0">
                          <a:solidFill>
                            <a:srgbClr val="000000"/>
                          </a:solidFill>
                          <a:effectLst/>
                          <a:latin typeface="Calibri" charset="0"/>
                        </a:rPr>
                        <a:t>779</a:t>
                      </a:r>
                      <a:r>
                        <a:rPr lang="uk-UA" sz="1600" b="1" i="0" u="none" strike="noStrike" dirty="0" smtClean="0">
                          <a:solidFill>
                            <a:srgbClr val="000000"/>
                          </a:solidFill>
                          <a:effectLst/>
                          <a:latin typeface="Calibri" charset="0"/>
                        </a:rPr>
                        <a:t>,</a:t>
                      </a:r>
                      <a:r>
                        <a:rPr lang="en-US" sz="1600" b="1" i="0" u="none" strike="noStrike" dirty="0" smtClean="0">
                          <a:solidFill>
                            <a:srgbClr val="000000"/>
                          </a:solidFill>
                          <a:effectLst/>
                          <a:latin typeface="Calibri" charset="0"/>
                        </a:rPr>
                        <a:t>736</a:t>
                      </a:r>
                      <a:endParaRPr lang="uk-UA" sz="1600" b="1" i="0" u="none" strike="noStrike" dirty="0">
                        <a:solidFill>
                          <a:srgbClr val="000000"/>
                        </a:solidFill>
                        <a:effectLst/>
                        <a:latin typeface="Calibri" charset="0"/>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4,874,747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a:solidFill>
                            <a:srgbClr val="000000"/>
                          </a:solidFill>
                          <a:effectLst/>
                          <a:latin typeface="Calibri" panose="020F0502020204030204" pitchFamily="34" charset="0"/>
                        </a:rPr>
                        <a:t>427,647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smtClean="0">
                          <a:solidFill>
                            <a:srgbClr val="000000"/>
                          </a:solidFill>
                          <a:effectLst/>
                          <a:latin typeface="Calibri" panose="020F0502020204030204" pitchFamily="34" charset="0"/>
                        </a:rPr>
                        <a:t>1.86</a:t>
                      </a:r>
                      <a:r>
                        <a:rPr lang="en-US" sz="1600" b="1" i="0" u="none" strike="noStrike" dirty="0">
                          <a:solidFill>
                            <a:srgbClr val="000000"/>
                          </a:solidFill>
                          <a:effectLst/>
                          <a:latin typeface="Calibri" panose="020F0502020204030204" pitchFamily="34" charset="0"/>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10133172"/>
                  </a:ext>
                </a:extLst>
              </a:tr>
              <a:tr h="269966">
                <a:tc>
                  <a:txBody>
                    <a:bodyPr/>
                    <a:lstStyle/>
                    <a:p>
                      <a:pPr algn="r" fontAlgn="b"/>
                      <a:r>
                        <a:rPr lang="en-US" sz="1600" b="1" i="0" u="none" strike="noStrike" dirty="0" smtClean="0">
                          <a:solidFill>
                            <a:srgbClr val="000000"/>
                          </a:solidFill>
                          <a:effectLst/>
                          <a:latin typeface="Calibri" charset="0"/>
                        </a:rPr>
                        <a:t>US</a:t>
                      </a:r>
                      <a:endParaRPr lang="en-US" sz="1600" b="1" i="0" u="none" strike="noStrike" dirty="0">
                        <a:solidFill>
                          <a:srgbClr val="000000"/>
                        </a:solidFill>
                        <a:effectLst/>
                        <a:latin typeface="Calibri" charset="0"/>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smtClean="0">
                          <a:solidFill>
                            <a:srgbClr val="000000"/>
                          </a:solidFill>
                          <a:effectLst/>
                          <a:latin typeface="Calibri" charset="0"/>
                        </a:rPr>
                        <a:t>308,745</a:t>
                      </a:r>
                      <a:r>
                        <a:rPr lang="uk-UA" sz="1600" b="1" i="0" u="none" strike="noStrike" dirty="0" smtClean="0">
                          <a:solidFill>
                            <a:srgbClr val="000000"/>
                          </a:solidFill>
                          <a:effectLst/>
                          <a:latin typeface="Calibri" charset="0"/>
                        </a:rPr>
                        <a:t>,</a:t>
                      </a:r>
                      <a:r>
                        <a:rPr lang="en-US" sz="1600" b="1" i="0" u="none" strike="noStrike" dirty="0" smtClean="0">
                          <a:solidFill>
                            <a:srgbClr val="000000"/>
                          </a:solidFill>
                          <a:effectLst/>
                          <a:latin typeface="Calibri" charset="0"/>
                        </a:rPr>
                        <a:t>538</a:t>
                      </a:r>
                      <a:endParaRPr lang="uk-UA" sz="1600" b="1" i="0" u="none" strike="noStrike" dirty="0">
                        <a:solidFill>
                          <a:srgbClr val="000000"/>
                        </a:solidFill>
                        <a:effectLst/>
                        <a:latin typeface="Calibri" charset="0"/>
                      </a:endParaRPr>
                    </a:p>
                  </a:txBody>
                  <a:tcPr marL="15392" marR="15392" marT="153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smtClean="0">
                          <a:solidFill>
                            <a:srgbClr val="000000"/>
                          </a:solidFill>
                          <a:effectLst/>
                          <a:latin typeface="Calibri" panose="020F0502020204030204" pitchFamily="34" charset="0"/>
                        </a:rPr>
                        <a:t>325,719,178</a:t>
                      </a:r>
                      <a:endParaRPr lang="en-US" sz="16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smtClean="0">
                          <a:solidFill>
                            <a:srgbClr val="000000"/>
                          </a:solidFill>
                          <a:effectLst/>
                          <a:latin typeface="Calibri" panose="020F0502020204030204" pitchFamily="34" charset="0"/>
                        </a:rPr>
                        <a:t>44,297,272</a:t>
                      </a:r>
                      <a:endParaRPr lang="en-US" sz="16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1" i="0" u="none" strike="noStrike" dirty="0" smtClean="0">
                          <a:solidFill>
                            <a:srgbClr val="000000"/>
                          </a:solidFill>
                          <a:effectLst/>
                          <a:latin typeface="Calibri" panose="020F0502020204030204" pitchFamily="34" charset="0"/>
                        </a:rPr>
                        <a:t>5.30%</a:t>
                      </a:r>
                      <a:endParaRPr lang="en-US" sz="16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8560831"/>
                  </a:ext>
                </a:extLst>
              </a:tr>
            </a:tbl>
          </a:graphicData>
        </a:graphic>
      </p:graphicFrame>
    </p:spTree>
    <p:extLst>
      <p:ext uri="{BB962C8B-B14F-4D97-AF65-F5344CB8AC3E}">
        <p14:creationId xmlns:p14="http://schemas.microsoft.com/office/powerpoint/2010/main" val="1143364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Alabama Population Pyramid, 2017</a:t>
            </a:r>
          </a:p>
        </p:txBody>
      </p:sp>
      <p:graphicFrame>
        <p:nvGraphicFramePr>
          <p:cNvPr id="4" name="Table 3"/>
          <p:cNvGraphicFramePr>
            <a:graphicFrameLocks noGrp="1"/>
          </p:cNvGraphicFramePr>
          <p:nvPr>
            <p:extLst/>
          </p:nvPr>
        </p:nvGraphicFramePr>
        <p:xfrm>
          <a:off x="4470977" y="5567541"/>
          <a:ext cx="3620077" cy="195580"/>
        </p:xfrm>
        <a:graphic>
          <a:graphicData uri="http://schemas.openxmlformats.org/drawingml/2006/table">
            <a:tbl>
              <a:tblPr/>
              <a:tblGrid>
                <a:gridCol w="3620077">
                  <a:extLst>
                    <a:ext uri="{9D8B030D-6E8A-4147-A177-3AD203B41FA5}">
                      <a16:colId xmlns:a16="http://schemas.microsoft.com/office/drawing/2014/main" xmlns="" val="20000"/>
                    </a:ext>
                  </a:extLst>
                </a:gridCol>
              </a:tblGrid>
              <a:tr h="190500">
                <a:tc>
                  <a:txBody>
                    <a:bodyPr/>
                    <a:lstStyle/>
                    <a:p>
                      <a:pPr algn="l" fontAlgn="b"/>
                      <a:r>
                        <a:rPr lang="en-US" sz="1200" b="0" i="0" u="none" strike="noStrike" dirty="0">
                          <a:solidFill>
                            <a:srgbClr val="000000"/>
                          </a:solidFill>
                          <a:effectLst/>
                          <a:latin typeface="Calibri" charset="0"/>
                        </a:rPr>
                        <a:t>Source: U.S. Census Bureau, Population Division.</a:t>
                      </a:r>
                    </a:p>
                  </a:txBody>
                  <a:tcPr marL="12700" marR="12700" marT="12700" marB="0" anchor="b">
                    <a:lnL>
                      <a:noFill/>
                    </a:lnL>
                    <a:lnR>
                      <a:noFill/>
                    </a:lnR>
                    <a:lnT>
                      <a:noFill/>
                    </a:lnT>
                    <a:lnB>
                      <a:noFill/>
                    </a:lnB>
                  </a:tcPr>
                </a:tc>
                <a:extLst>
                  <a:ext uri="{0D108BD9-81ED-4DB2-BD59-A6C34878D82A}">
                    <a16:rowId xmlns:a16="http://schemas.microsoft.com/office/drawing/2014/main" xmlns="" val="10000"/>
                  </a:ext>
                </a:extLst>
              </a:tr>
            </a:tbl>
          </a:graphicData>
        </a:graphic>
      </p:graphicFrame>
      <p:graphicFrame>
        <p:nvGraphicFramePr>
          <p:cNvPr id="8" name="Chart 7"/>
          <p:cNvGraphicFramePr>
            <a:graphicFrameLocks/>
          </p:cNvGraphicFramePr>
          <p:nvPr>
            <p:extLst/>
          </p:nvPr>
        </p:nvGraphicFramePr>
        <p:xfrm>
          <a:off x="1084668" y="813501"/>
          <a:ext cx="6665660" cy="47540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3182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28650" y="341032"/>
            <a:ext cx="7886700" cy="691035"/>
          </a:xfrm>
          <a:prstGeom prst="rect">
            <a:avLst/>
          </a:prstGeom>
        </p:spPr>
        <p:txBody>
          <a:bodyPr vert="horz" lIns="91440" tIns="45720" rIns="91440" bIns="45720" rtlCol="0" anchor="t">
            <a:normAutofit/>
            <a:scene3d>
              <a:camera prst="orthographicFront"/>
              <a:lightRig rig="balanced" dir="t">
                <a:rot lat="0" lon="0" rev="2100000"/>
              </a:lightRig>
            </a:scene3d>
            <a:sp3d prstMaterial="metal">
              <a:contourClr>
                <a:schemeClr val="bg2"/>
              </a:contourClr>
            </a:sp3d>
          </a:bodyPr>
          <a:lstStyle>
            <a:lvl1pPr algn="l" defTabSz="914400" rtl="0" eaLnBrk="1" latinLnBrk="0" hangingPunct="1">
              <a:lnSpc>
                <a:spcPct val="90000"/>
              </a:lnSpc>
              <a:spcBef>
                <a:spcPct val="0"/>
              </a:spcBef>
              <a:buNone/>
              <a:defRPr sz="4400" b="1" kern="1200">
                <a:solidFill>
                  <a:srgbClr val="9E1B32"/>
                </a:solidFill>
                <a:latin typeface="+mn-lt"/>
                <a:ea typeface="Trade Gothic LT Std Condensed No. 18 Oblique" charset="0"/>
                <a:cs typeface="Trade Gothic LT Std Condensed No. 18 Oblique" charset="0"/>
              </a:defRPr>
            </a:lvl1pPr>
          </a:lstStyle>
          <a:p>
            <a:r>
              <a:rPr lang="en-US" sz="2800" dirty="0">
                <a:ln w="0"/>
                <a:solidFill>
                  <a:srgbClr val="A82138"/>
                </a:solidFill>
                <a:effectLst>
                  <a:outerShdw blurRad="38100" dist="25400" dir="5400000" algn="ctr" rotWithShape="0">
                    <a:srgbClr val="6E747A">
                      <a:alpha val="43000"/>
                    </a:srgbClr>
                  </a:outerShdw>
                </a:effectLst>
              </a:rPr>
              <a:t>Population gains varied widely since 2010</a:t>
            </a:r>
          </a:p>
        </p:txBody>
      </p:sp>
      <p:graphicFrame>
        <p:nvGraphicFramePr>
          <p:cNvPr id="4" name="Table 3"/>
          <p:cNvGraphicFramePr>
            <a:graphicFrameLocks noGrp="1"/>
          </p:cNvGraphicFramePr>
          <p:nvPr>
            <p:extLst/>
          </p:nvPr>
        </p:nvGraphicFramePr>
        <p:xfrm>
          <a:off x="788936" y="783103"/>
          <a:ext cx="7566128" cy="4620921"/>
        </p:xfrm>
        <a:graphic>
          <a:graphicData uri="http://schemas.openxmlformats.org/drawingml/2006/table">
            <a:tbl>
              <a:tblPr/>
              <a:tblGrid>
                <a:gridCol w="3684315">
                  <a:extLst>
                    <a:ext uri="{9D8B030D-6E8A-4147-A177-3AD203B41FA5}">
                      <a16:colId xmlns:a16="http://schemas.microsoft.com/office/drawing/2014/main" xmlns="" val="20000"/>
                    </a:ext>
                  </a:extLst>
                </a:gridCol>
                <a:gridCol w="1371186">
                  <a:extLst>
                    <a:ext uri="{9D8B030D-6E8A-4147-A177-3AD203B41FA5}">
                      <a16:colId xmlns:a16="http://schemas.microsoft.com/office/drawing/2014/main" xmlns="" val="20001"/>
                    </a:ext>
                  </a:extLst>
                </a:gridCol>
                <a:gridCol w="1342219">
                  <a:extLst>
                    <a:ext uri="{9D8B030D-6E8A-4147-A177-3AD203B41FA5}">
                      <a16:colId xmlns:a16="http://schemas.microsoft.com/office/drawing/2014/main" xmlns="" val="20002"/>
                    </a:ext>
                  </a:extLst>
                </a:gridCol>
                <a:gridCol w="1168408">
                  <a:extLst>
                    <a:ext uri="{9D8B030D-6E8A-4147-A177-3AD203B41FA5}">
                      <a16:colId xmlns:a16="http://schemas.microsoft.com/office/drawing/2014/main" xmlns="" val="20003"/>
                    </a:ext>
                  </a:extLst>
                </a:gridCol>
              </a:tblGrid>
              <a:tr h="445826">
                <a:tc>
                  <a:txBody>
                    <a:bodyPr/>
                    <a:lstStyle/>
                    <a:p>
                      <a:pPr algn="l" fontAlgn="b"/>
                      <a:endParaRPr lang="en-US" sz="1700" b="0" i="0" u="none" strike="noStrike" dirty="0">
                        <a:solidFill>
                          <a:srgbClr val="000000"/>
                        </a:solidFill>
                        <a:effectLst/>
                        <a:latin typeface="Calibri" charset="0"/>
                      </a:endParaRPr>
                    </a:p>
                  </a:txBody>
                  <a:tcPr marL="19272" marR="19272" marT="19272" marB="0" anchor="b">
                    <a:lnL>
                      <a:noFill/>
                    </a:lnL>
                    <a:lnR>
                      <a:noFill/>
                    </a:lnR>
                    <a:lnT>
                      <a:noFill/>
                    </a:lnT>
                    <a:lnB>
                      <a:noFill/>
                    </a:lnB>
                  </a:tcPr>
                </a:tc>
                <a:tc>
                  <a:txBody>
                    <a:bodyPr/>
                    <a:lstStyle/>
                    <a:p>
                      <a:pPr algn="l" fontAlgn="b"/>
                      <a:endParaRPr lang="en-US" sz="1700" b="0" i="0" u="none" strike="noStrike">
                        <a:solidFill>
                          <a:srgbClr val="000000"/>
                        </a:solidFill>
                        <a:effectLst/>
                        <a:latin typeface="Calibri" charset="0"/>
                      </a:endParaRPr>
                    </a:p>
                  </a:txBody>
                  <a:tcPr marL="19272" marR="19272" marT="19272" marB="0" anchor="b">
                    <a:lnL>
                      <a:noFill/>
                    </a:lnL>
                    <a:lnR>
                      <a:noFill/>
                    </a:lnR>
                    <a:lnT>
                      <a:noFill/>
                    </a:lnT>
                    <a:lnB>
                      <a:noFill/>
                    </a:lnB>
                  </a:tcPr>
                </a:tc>
                <a:tc gridSpan="2">
                  <a:txBody>
                    <a:bodyPr/>
                    <a:lstStyle/>
                    <a:p>
                      <a:pPr algn="ctr" fontAlgn="b"/>
                      <a:r>
                        <a:rPr lang="is-IS" sz="1600" b="1" kern="1200" dirty="0">
                          <a:solidFill>
                            <a:schemeClr val="accent1">
                              <a:lumMod val="50000"/>
                            </a:schemeClr>
                          </a:solidFill>
                          <a:latin typeface="Arial" pitchFamily="34" charset="0"/>
                          <a:ea typeface="+mn-ea"/>
                          <a:cs typeface="Arial" pitchFamily="34" charset="0"/>
                        </a:rPr>
                        <a:t>        7/1/2010   -   7/1/2017</a:t>
                      </a:r>
                    </a:p>
                  </a:txBody>
                  <a:tcPr marL="19272" marR="19272" marT="19272"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xmlns="" val="10000"/>
                  </a:ext>
                </a:extLst>
              </a:tr>
              <a:tr h="510577">
                <a:tc>
                  <a:txBody>
                    <a:bodyPr/>
                    <a:lstStyle/>
                    <a:p>
                      <a:pPr algn="l" fontAlgn="b"/>
                      <a:endParaRPr lang="en-US" sz="1700" b="1" i="0" u="none" strike="noStrike" dirty="0">
                        <a:solidFill>
                          <a:srgbClr val="000000"/>
                        </a:solidFill>
                        <a:effectLst/>
                        <a:latin typeface="Calibri" charset="0"/>
                      </a:endParaRPr>
                    </a:p>
                  </a:txBody>
                  <a:tcPr marL="19272" marR="19272" marT="19272" marB="0" anchor="b">
                    <a:lnL>
                      <a:noFill/>
                    </a:lnL>
                    <a:lnR>
                      <a:noFill/>
                    </a:lnR>
                    <a:lnT>
                      <a:noFill/>
                    </a:lnT>
                    <a:lnB>
                      <a:noFill/>
                    </a:lnB>
                  </a:tcPr>
                </a:tc>
                <a:tc>
                  <a:txBody>
                    <a:bodyPr/>
                    <a:lstStyle/>
                    <a:p>
                      <a:pPr algn="r" fontAlgn="b"/>
                      <a:r>
                        <a:rPr lang="bg-BG" sz="1600" b="1" kern="1200" dirty="0">
                          <a:solidFill>
                            <a:schemeClr val="accent1">
                              <a:lumMod val="50000"/>
                            </a:schemeClr>
                          </a:solidFill>
                          <a:latin typeface="Arial" pitchFamily="34" charset="0"/>
                          <a:ea typeface="+mn-ea"/>
                          <a:cs typeface="Arial" pitchFamily="34" charset="0"/>
                        </a:rPr>
                        <a:t>7/1/</a:t>
                      </a:r>
                      <a:r>
                        <a:rPr lang="en-US" sz="1600" b="1" kern="1200" dirty="0">
                          <a:solidFill>
                            <a:schemeClr val="accent1">
                              <a:lumMod val="50000"/>
                            </a:schemeClr>
                          </a:solidFill>
                          <a:latin typeface="Arial" pitchFamily="34" charset="0"/>
                          <a:ea typeface="+mn-ea"/>
                          <a:cs typeface="Arial" pitchFamily="34" charset="0"/>
                        </a:rPr>
                        <a:t>2017</a:t>
                      </a:r>
                      <a:endParaRPr lang="bg-BG" sz="1600" b="1" kern="1200" dirty="0">
                        <a:solidFill>
                          <a:schemeClr val="accent1">
                            <a:lumMod val="50000"/>
                          </a:schemeClr>
                        </a:solidFill>
                        <a:latin typeface="Arial" pitchFamily="34" charset="0"/>
                        <a:ea typeface="+mn-ea"/>
                        <a:cs typeface="Arial" pitchFamily="34" charset="0"/>
                      </a:endParaRPr>
                    </a:p>
                  </a:txBody>
                  <a:tcPr marL="19272" marR="19272" marT="19272" marB="0" anchor="b">
                    <a:lnL>
                      <a:noFill/>
                    </a:lnL>
                    <a:lnR>
                      <a:noFill/>
                    </a:lnR>
                    <a:lnT>
                      <a:noFill/>
                    </a:lnT>
                    <a:lnB>
                      <a:noFill/>
                    </a:lnB>
                  </a:tcPr>
                </a:tc>
                <a:tc>
                  <a:txBody>
                    <a:bodyPr/>
                    <a:lstStyle/>
                    <a:p>
                      <a:pPr algn="r" fontAlgn="b"/>
                      <a:r>
                        <a:rPr lang="en-US" sz="1600" b="1" kern="1200" dirty="0">
                          <a:solidFill>
                            <a:schemeClr val="accent1">
                              <a:lumMod val="50000"/>
                            </a:schemeClr>
                          </a:solidFill>
                          <a:latin typeface="Arial" pitchFamily="34" charset="0"/>
                          <a:ea typeface="+mn-ea"/>
                          <a:cs typeface="Arial" pitchFamily="34" charset="0"/>
                        </a:rPr>
                        <a:t>Number</a:t>
                      </a:r>
                      <a:r>
                        <a:rPr lang="en-US" sz="1600" b="1" kern="1200" baseline="0" dirty="0">
                          <a:solidFill>
                            <a:schemeClr val="accent1">
                              <a:lumMod val="50000"/>
                            </a:schemeClr>
                          </a:solidFill>
                          <a:latin typeface="Arial" pitchFamily="34" charset="0"/>
                          <a:ea typeface="+mn-ea"/>
                          <a:cs typeface="Arial" pitchFamily="34" charset="0"/>
                        </a:rPr>
                        <a:t> </a:t>
                      </a:r>
                      <a:r>
                        <a:rPr lang="en-US" sz="1600" b="1" kern="1200" dirty="0">
                          <a:solidFill>
                            <a:schemeClr val="accent1">
                              <a:lumMod val="50000"/>
                            </a:schemeClr>
                          </a:solidFill>
                          <a:latin typeface="Arial" pitchFamily="34" charset="0"/>
                          <a:ea typeface="+mn-ea"/>
                          <a:cs typeface="Arial" pitchFamily="34" charset="0"/>
                        </a:rPr>
                        <a:t>Change</a:t>
                      </a:r>
                    </a:p>
                  </a:txBody>
                  <a:tcPr marL="19272" marR="19272" marT="19272" marB="0" anchor="b">
                    <a:lnL>
                      <a:noFill/>
                    </a:lnL>
                    <a:lnR>
                      <a:noFill/>
                    </a:lnR>
                    <a:lnT>
                      <a:noFill/>
                    </a:lnT>
                    <a:lnB>
                      <a:noFill/>
                    </a:lnB>
                  </a:tcPr>
                </a:tc>
                <a:tc>
                  <a:txBody>
                    <a:bodyPr/>
                    <a:lstStyle/>
                    <a:p>
                      <a:pPr algn="r" fontAlgn="b"/>
                      <a:r>
                        <a:rPr lang="en-US" sz="1600" b="1" kern="1200" dirty="0">
                          <a:solidFill>
                            <a:schemeClr val="accent1">
                              <a:lumMod val="50000"/>
                            </a:schemeClr>
                          </a:solidFill>
                          <a:latin typeface="Arial" pitchFamily="34" charset="0"/>
                          <a:ea typeface="+mn-ea"/>
                          <a:cs typeface="Arial" pitchFamily="34" charset="0"/>
                        </a:rPr>
                        <a:t>Percent</a:t>
                      </a:r>
                    </a:p>
                    <a:p>
                      <a:pPr algn="r" fontAlgn="b"/>
                      <a:r>
                        <a:rPr lang="en-US" sz="1600" b="1" kern="1200" dirty="0">
                          <a:solidFill>
                            <a:schemeClr val="accent1">
                              <a:lumMod val="50000"/>
                            </a:schemeClr>
                          </a:solidFill>
                          <a:latin typeface="Arial" pitchFamily="34" charset="0"/>
                          <a:ea typeface="+mn-ea"/>
                          <a:cs typeface="Arial" pitchFamily="34" charset="0"/>
                        </a:rPr>
                        <a:t>Change</a:t>
                      </a:r>
                    </a:p>
                  </a:txBody>
                  <a:tcPr marL="19272" marR="19272" marT="19272" marB="0" anchor="b">
                    <a:lnL>
                      <a:noFill/>
                    </a:lnL>
                    <a:lnR>
                      <a:noFill/>
                    </a:lnR>
                    <a:lnT>
                      <a:noFill/>
                    </a:lnT>
                    <a:lnB>
                      <a:noFill/>
                    </a:lnB>
                  </a:tcPr>
                </a:tc>
                <a:extLst>
                  <a:ext uri="{0D108BD9-81ED-4DB2-BD59-A6C34878D82A}">
                    <a16:rowId xmlns:a16="http://schemas.microsoft.com/office/drawing/2014/main" xmlns="" val="10001"/>
                  </a:ext>
                </a:extLst>
              </a:tr>
              <a:tr h="281886">
                <a:tc>
                  <a:txBody>
                    <a:bodyPr/>
                    <a:lstStyle/>
                    <a:p>
                      <a:pPr algn="l" fontAlgn="b"/>
                      <a:r>
                        <a:rPr lang="en-US" sz="1700" b="1" i="0" u="sng" strike="noStrike" dirty="0">
                          <a:solidFill>
                            <a:srgbClr val="000000"/>
                          </a:solidFill>
                          <a:effectLst/>
                          <a:latin typeface="Calibri" charset="0"/>
                        </a:rPr>
                        <a:t>Alabama</a:t>
                      </a:r>
                    </a:p>
                  </a:txBody>
                  <a:tcPr marL="19272" marR="19272" marT="19272" marB="0" anchor="b">
                    <a:lnL>
                      <a:noFill/>
                    </a:lnL>
                    <a:lnR>
                      <a:noFill/>
                    </a:lnR>
                    <a:lnT>
                      <a:noFill/>
                    </a:lnT>
                    <a:lnB>
                      <a:noFill/>
                    </a:lnB>
                  </a:tcPr>
                </a:tc>
                <a:tc>
                  <a:txBody>
                    <a:bodyPr/>
                    <a:lstStyle/>
                    <a:p>
                      <a:pPr algn="r" fontAlgn="b"/>
                      <a:r>
                        <a:rPr lang="en-US" sz="1700" b="1" i="0" u="sng" strike="noStrike" kern="1200" dirty="0">
                          <a:solidFill>
                            <a:srgbClr val="000000"/>
                          </a:solidFill>
                          <a:effectLst/>
                          <a:latin typeface="Calibri" charset="0"/>
                          <a:ea typeface="+mn-ea"/>
                          <a:cs typeface="+mn-cs"/>
                        </a:rPr>
                        <a:t>4,874,747</a:t>
                      </a:r>
                    </a:p>
                  </a:txBody>
                  <a:tcPr marL="6350" marR="6350" marT="6350" marB="0" anchor="b">
                    <a:lnL>
                      <a:noFill/>
                    </a:lnL>
                    <a:lnR>
                      <a:noFill/>
                    </a:lnR>
                    <a:lnT>
                      <a:noFill/>
                    </a:lnT>
                    <a:lnB>
                      <a:noFill/>
                    </a:lnB>
                  </a:tcPr>
                </a:tc>
                <a:tc>
                  <a:txBody>
                    <a:bodyPr/>
                    <a:lstStyle/>
                    <a:p>
                      <a:pPr algn="r" fontAlgn="b"/>
                      <a:r>
                        <a:rPr lang="en-US" sz="1700" b="1" i="0" u="sng" strike="noStrike" kern="1200" dirty="0">
                          <a:solidFill>
                            <a:srgbClr val="000000"/>
                          </a:solidFill>
                          <a:effectLst/>
                          <a:latin typeface="Calibri" charset="0"/>
                          <a:ea typeface="+mn-ea"/>
                          <a:cs typeface="+mn-cs"/>
                        </a:rPr>
                        <a:t>89,168</a:t>
                      </a:r>
                    </a:p>
                  </a:txBody>
                  <a:tcPr marL="6350" marR="6350" marT="6350" marB="0" anchor="b">
                    <a:lnL>
                      <a:noFill/>
                    </a:lnL>
                    <a:lnR>
                      <a:noFill/>
                    </a:lnR>
                    <a:lnT>
                      <a:noFill/>
                    </a:lnT>
                    <a:lnB>
                      <a:noFill/>
                    </a:lnB>
                  </a:tcPr>
                </a:tc>
                <a:tc>
                  <a:txBody>
                    <a:bodyPr/>
                    <a:lstStyle/>
                    <a:p>
                      <a:pPr algn="r" fontAlgn="b"/>
                      <a:r>
                        <a:rPr lang="en-US" sz="1700" b="1" i="0" u="sng" strike="noStrike" kern="1200" dirty="0">
                          <a:solidFill>
                            <a:srgbClr val="000000"/>
                          </a:solidFill>
                          <a:effectLst/>
                          <a:latin typeface="Calibri" charset="0"/>
                          <a:ea typeface="+mn-ea"/>
                          <a:cs typeface="+mn-cs"/>
                        </a:rPr>
                        <a:t>1.9</a:t>
                      </a:r>
                    </a:p>
                  </a:txBody>
                  <a:tcPr marL="6350" marR="6350" marT="6350" marB="0" anchor="b">
                    <a:lnL>
                      <a:noFill/>
                    </a:lnL>
                    <a:lnR>
                      <a:noFill/>
                    </a:lnR>
                    <a:lnT>
                      <a:noFill/>
                    </a:lnT>
                    <a:lnB>
                      <a:noFill/>
                    </a:lnB>
                  </a:tcPr>
                </a:tc>
                <a:extLst>
                  <a:ext uri="{0D108BD9-81ED-4DB2-BD59-A6C34878D82A}">
                    <a16:rowId xmlns:a16="http://schemas.microsoft.com/office/drawing/2014/main" xmlns="" val="10002"/>
                  </a:ext>
                </a:extLst>
              </a:tr>
              <a:tr h="281886">
                <a:tc>
                  <a:txBody>
                    <a:bodyPr/>
                    <a:lstStyle/>
                    <a:p>
                      <a:pPr algn="l" fontAlgn="b"/>
                      <a:r>
                        <a:rPr lang="en-US" sz="1700" b="1" i="0" u="none" strike="noStrike" dirty="0">
                          <a:solidFill>
                            <a:srgbClr val="000000"/>
                          </a:solidFill>
                          <a:effectLst/>
                          <a:latin typeface="Calibri" charset="0"/>
                        </a:rPr>
                        <a:t>Anniston-Oxford-Jacksonville</a:t>
                      </a:r>
                    </a:p>
                  </a:txBody>
                  <a:tcPr marL="19272" marR="19272" marT="19272"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114,728</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-3,738</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-3.2</a:t>
                      </a:r>
                    </a:p>
                  </a:txBody>
                  <a:tcPr marL="6350" marR="6350" marT="6350" marB="0" anchor="b">
                    <a:lnL>
                      <a:noFill/>
                    </a:lnL>
                    <a:lnR>
                      <a:noFill/>
                    </a:lnR>
                    <a:lnT>
                      <a:noFill/>
                    </a:lnT>
                    <a:lnB>
                      <a:noFill/>
                    </a:lnB>
                  </a:tcPr>
                </a:tc>
                <a:extLst>
                  <a:ext uri="{0D108BD9-81ED-4DB2-BD59-A6C34878D82A}">
                    <a16:rowId xmlns:a16="http://schemas.microsoft.com/office/drawing/2014/main" xmlns="" val="10003"/>
                  </a:ext>
                </a:extLst>
              </a:tr>
              <a:tr h="281886">
                <a:tc>
                  <a:txBody>
                    <a:bodyPr/>
                    <a:lstStyle/>
                    <a:p>
                      <a:pPr algn="l" fontAlgn="b"/>
                      <a:r>
                        <a:rPr lang="en-US" sz="1700" b="1" i="0" u="none" strike="noStrike" dirty="0">
                          <a:solidFill>
                            <a:srgbClr val="000000"/>
                          </a:solidFill>
                          <a:effectLst/>
                          <a:latin typeface="Calibri" charset="0"/>
                        </a:rPr>
                        <a:t>Auburn-Opelika</a:t>
                      </a:r>
                    </a:p>
                  </a:txBody>
                  <a:tcPr marL="19272" marR="19272" marT="19272"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161,604</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20,798</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14.8</a:t>
                      </a:r>
                    </a:p>
                  </a:txBody>
                  <a:tcPr marL="6350" marR="6350" marT="6350" marB="0" anchor="b">
                    <a:lnL>
                      <a:noFill/>
                    </a:lnL>
                    <a:lnR>
                      <a:noFill/>
                    </a:lnR>
                    <a:lnT>
                      <a:noFill/>
                    </a:lnT>
                    <a:lnB>
                      <a:noFill/>
                    </a:lnB>
                  </a:tcPr>
                </a:tc>
                <a:extLst>
                  <a:ext uri="{0D108BD9-81ED-4DB2-BD59-A6C34878D82A}">
                    <a16:rowId xmlns:a16="http://schemas.microsoft.com/office/drawing/2014/main" xmlns="" val="10004"/>
                  </a:ext>
                </a:extLst>
              </a:tr>
              <a:tr h="281886">
                <a:tc>
                  <a:txBody>
                    <a:bodyPr/>
                    <a:lstStyle/>
                    <a:p>
                      <a:pPr algn="l" fontAlgn="b"/>
                      <a:r>
                        <a:rPr lang="en-US" sz="1700" b="1" i="0" u="none" strike="noStrike">
                          <a:solidFill>
                            <a:srgbClr val="000000"/>
                          </a:solidFill>
                          <a:effectLst/>
                          <a:latin typeface="Calibri" charset="0"/>
                        </a:rPr>
                        <a:t>Birmingham-Hoover</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1,149,807</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21,016</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1.9</a:t>
                      </a:r>
                    </a:p>
                  </a:txBody>
                  <a:tcPr marL="6350" marR="6350" marT="6350" marB="0" anchor="b">
                    <a:lnL>
                      <a:noFill/>
                    </a:lnL>
                    <a:lnR>
                      <a:noFill/>
                    </a:lnR>
                    <a:lnT>
                      <a:noFill/>
                    </a:lnT>
                    <a:lnB>
                      <a:noFill/>
                    </a:lnB>
                  </a:tcPr>
                </a:tc>
                <a:extLst>
                  <a:ext uri="{0D108BD9-81ED-4DB2-BD59-A6C34878D82A}">
                    <a16:rowId xmlns:a16="http://schemas.microsoft.com/office/drawing/2014/main" xmlns="" val="10005"/>
                  </a:ext>
                </a:extLst>
              </a:tr>
              <a:tr h="281886">
                <a:tc>
                  <a:txBody>
                    <a:bodyPr/>
                    <a:lstStyle/>
                    <a:p>
                      <a:pPr algn="l" fontAlgn="b"/>
                      <a:r>
                        <a:rPr lang="en-US" sz="1700" b="1" i="0" u="none" strike="noStrike" dirty="0">
                          <a:solidFill>
                            <a:srgbClr val="000000"/>
                          </a:solidFill>
                          <a:effectLst/>
                          <a:latin typeface="Calibri" charset="0"/>
                        </a:rPr>
                        <a:t>Daphne-Fairhope-Foley</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212,628</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29,518</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16.1</a:t>
                      </a:r>
                    </a:p>
                  </a:txBody>
                  <a:tcPr marL="6350" marR="6350" marT="6350" marB="0" anchor="b">
                    <a:lnL>
                      <a:noFill/>
                    </a:lnL>
                    <a:lnR>
                      <a:noFill/>
                    </a:lnR>
                    <a:lnT>
                      <a:noFill/>
                    </a:lnT>
                    <a:lnB>
                      <a:noFill/>
                    </a:lnB>
                  </a:tcPr>
                </a:tc>
                <a:extLst>
                  <a:ext uri="{0D108BD9-81ED-4DB2-BD59-A6C34878D82A}">
                    <a16:rowId xmlns:a16="http://schemas.microsoft.com/office/drawing/2014/main" xmlns="" val="10006"/>
                  </a:ext>
                </a:extLst>
              </a:tr>
              <a:tr h="281886">
                <a:tc>
                  <a:txBody>
                    <a:bodyPr/>
                    <a:lstStyle/>
                    <a:p>
                      <a:pPr algn="l" fontAlgn="b"/>
                      <a:r>
                        <a:rPr lang="en-US" sz="1700" b="1" i="0" u="none" strike="noStrike" dirty="0">
                          <a:solidFill>
                            <a:schemeClr val="tx1"/>
                          </a:solidFill>
                          <a:effectLst/>
                          <a:latin typeface="Calibri" charset="0"/>
                        </a:rPr>
                        <a:t>Decatur</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151,867</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-2,082</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-1.4</a:t>
                      </a:r>
                    </a:p>
                  </a:txBody>
                  <a:tcPr marL="6350" marR="6350" marT="6350" marB="0" anchor="b">
                    <a:lnL>
                      <a:noFill/>
                    </a:lnL>
                    <a:lnR>
                      <a:noFill/>
                    </a:lnR>
                    <a:lnT>
                      <a:noFill/>
                    </a:lnT>
                    <a:lnB>
                      <a:noFill/>
                    </a:lnB>
                  </a:tcPr>
                </a:tc>
                <a:extLst>
                  <a:ext uri="{0D108BD9-81ED-4DB2-BD59-A6C34878D82A}">
                    <a16:rowId xmlns:a16="http://schemas.microsoft.com/office/drawing/2014/main" xmlns="" val="10007"/>
                  </a:ext>
                </a:extLst>
              </a:tr>
              <a:tr h="281886">
                <a:tc>
                  <a:txBody>
                    <a:bodyPr/>
                    <a:lstStyle/>
                    <a:p>
                      <a:pPr algn="l" fontAlgn="b"/>
                      <a:r>
                        <a:rPr lang="en-US" sz="1700" b="1" i="0" u="none" strike="noStrike" dirty="0">
                          <a:solidFill>
                            <a:schemeClr val="tx1"/>
                          </a:solidFill>
                          <a:effectLst/>
                          <a:latin typeface="Calibri" charset="0"/>
                        </a:rPr>
                        <a:t>Dothan</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147,914</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2,044</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1.4</a:t>
                      </a:r>
                    </a:p>
                  </a:txBody>
                  <a:tcPr marL="6350" marR="6350" marT="6350" marB="0" anchor="b">
                    <a:lnL>
                      <a:noFill/>
                    </a:lnL>
                    <a:lnR>
                      <a:noFill/>
                    </a:lnR>
                    <a:lnT>
                      <a:noFill/>
                    </a:lnT>
                    <a:lnB>
                      <a:noFill/>
                    </a:lnB>
                  </a:tcPr>
                </a:tc>
                <a:extLst>
                  <a:ext uri="{0D108BD9-81ED-4DB2-BD59-A6C34878D82A}">
                    <a16:rowId xmlns:a16="http://schemas.microsoft.com/office/drawing/2014/main" xmlns="" val="10008"/>
                  </a:ext>
                </a:extLst>
              </a:tr>
              <a:tr h="281886">
                <a:tc>
                  <a:txBody>
                    <a:bodyPr/>
                    <a:lstStyle/>
                    <a:p>
                      <a:pPr algn="l" fontAlgn="b"/>
                      <a:r>
                        <a:rPr lang="en-US" sz="1700" b="1" i="0" u="none" strike="noStrike" dirty="0">
                          <a:solidFill>
                            <a:schemeClr val="tx1"/>
                          </a:solidFill>
                          <a:effectLst/>
                          <a:latin typeface="Calibri" charset="0"/>
                        </a:rPr>
                        <a:t>Florence-Muscle Shoals</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147,038</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-222</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-0.2</a:t>
                      </a:r>
                    </a:p>
                  </a:txBody>
                  <a:tcPr marL="6350" marR="6350" marT="6350" marB="0" anchor="b">
                    <a:lnL>
                      <a:noFill/>
                    </a:lnL>
                    <a:lnR>
                      <a:noFill/>
                    </a:lnR>
                    <a:lnT>
                      <a:noFill/>
                    </a:lnT>
                    <a:lnB>
                      <a:noFill/>
                    </a:lnB>
                  </a:tcPr>
                </a:tc>
                <a:extLst>
                  <a:ext uri="{0D108BD9-81ED-4DB2-BD59-A6C34878D82A}">
                    <a16:rowId xmlns:a16="http://schemas.microsoft.com/office/drawing/2014/main" xmlns="" val="10009"/>
                  </a:ext>
                </a:extLst>
              </a:tr>
              <a:tr h="281886">
                <a:tc>
                  <a:txBody>
                    <a:bodyPr/>
                    <a:lstStyle/>
                    <a:p>
                      <a:pPr algn="l" fontAlgn="b"/>
                      <a:r>
                        <a:rPr lang="en-US" sz="1700" b="1" i="0" u="none" strike="noStrike" dirty="0">
                          <a:solidFill>
                            <a:schemeClr val="tx1"/>
                          </a:solidFill>
                          <a:effectLst/>
                          <a:latin typeface="Calibri" charset="0"/>
                        </a:rPr>
                        <a:t>Gadsden</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102,755</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-1,702</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-1.6</a:t>
                      </a:r>
                    </a:p>
                  </a:txBody>
                  <a:tcPr marL="6350" marR="6350" marT="6350" marB="0" anchor="b">
                    <a:lnL>
                      <a:noFill/>
                    </a:lnL>
                    <a:lnR>
                      <a:noFill/>
                    </a:lnR>
                    <a:lnT>
                      <a:noFill/>
                    </a:lnT>
                    <a:lnB>
                      <a:noFill/>
                    </a:lnB>
                  </a:tcPr>
                </a:tc>
                <a:extLst>
                  <a:ext uri="{0D108BD9-81ED-4DB2-BD59-A6C34878D82A}">
                    <a16:rowId xmlns:a16="http://schemas.microsoft.com/office/drawing/2014/main" xmlns="" val="10010"/>
                  </a:ext>
                </a:extLst>
              </a:tr>
              <a:tr h="281886">
                <a:tc>
                  <a:txBody>
                    <a:bodyPr/>
                    <a:lstStyle/>
                    <a:p>
                      <a:pPr algn="l" fontAlgn="b"/>
                      <a:r>
                        <a:rPr lang="en-US" sz="1700" b="1" i="0" u="none" strike="noStrike" dirty="0">
                          <a:solidFill>
                            <a:schemeClr val="tx1"/>
                          </a:solidFill>
                          <a:effectLst/>
                          <a:latin typeface="Calibri" charset="0"/>
                        </a:rPr>
                        <a:t>Huntsville</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455,448</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36,169</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8.6</a:t>
                      </a:r>
                    </a:p>
                  </a:txBody>
                  <a:tcPr marL="6350" marR="6350" marT="6350" marB="0" anchor="b">
                    <a:lnL>
                      <a:noFill/>
                    </a:lnL>
                    <a:lnR>
                      <a:noFill/>
                    </a:lnR>
                    <a:lnT>
                      <a:noFill/>
                    </a:lnT>
                    <a:lnB>
                      <a:noFill/>
                    </a:lnB>
                  </a:tcPr>
                </a:tc>
                <a:extLst>
                  <a:ext uri="{0D108BD9-81ED-4DB2-BD59-A6C34878D82A}">
                    <a16:rowId xmlns:a16="http://schemas.microsoft.com/office/drawing/2014/main" xmlns="" val="10011"/>
                  </a:ext>
                </a:extLst>
              </a:tr>
              <a:tr h="281886">
                <a:tc>
                  <a:txBody>
                    <a:bodyPr/>
                    <a:lstStyle/>
                    <a:p>
                      <a:pPr algn="l" fontAlgn="b"/>
                      <a:r>
                        <a:rPr lang="en-US" sz="1700" b="1" i="0" u="none" strike="noStrike">
                          <a:solidFill>
                            <a:srgbClr val="000000"/>
                          </a:solidFill>
                          <a:effectLst/>
                          <a:latin typeface="Calibri" charset="0"/>
                        </a:rPr>
                        <a:t>Mobile</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413,955</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635</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0.2</a:t>
                      </a:r>
                    </a:p>
                  </a:txBody>
                  <a:tcPr marL="6350" marR="6350" marT="6350" marB="0" anchor="b">
                    <a:lnL>
                      <a:noFill/>
                    </a:lnL>
                    <a:lnR>
                      <a:noFill/>
                    </a:lnR>
                    <a:lnT>
                      <a:noFill/>
                    </a:lnT>
                    <a:lnB>
                      <a:noFill/>
                    </a:lnB>
                  </a:tcPr>
                </a:tc>
                <a:extLst>
                  <a:ext uri="{0D108BD9-81ED-4DB2-BD59-A6C34878D82A}">
                    <a16:rowId xmlns:a16="http://schemas.microsoft.com/office/drawing/2014/main" xmlns="" val="10012"/>
                  </a:ext>
                </a:extLst>
              </a:tr>
              <a:tr h="281886">
                <a:tc>
                  <a:txBody>
                    <a:bodyPr/>
                    <a:lstStyle/>
                    <a:p>
                      <a:pPr algn="l" fontAlgn="b"/>
                      <a:r>
                        <a:rPr lang="en-US" sz="1700" b="1" i="0" u="none" strike="noStrike">
                          <a:solidFill>
                            <a:srgbClr val="000000"/>
                          </a:solidFill>
                          <a:effectLst/>
                          <a:latin typeface="Calibri" charset="0"/>
                        </a:rPr>
                        <a:t>Montgomery</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373,903</a:t>
                      </a:r>
                    </a:p>
                  </a:txBody>
                  <a:tcPr marL="6350" marR="6350" marT="6350"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-1,225</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-0.3</a:t>
                      </a:r>
                    </a:p>
                  </a:txBody>
                  <a:tcPr marL="6350" marR="6350" marT="6350" marB="0" anchor="b">
                    <a:lnL>
                      <a:noFill/>
                    </a:lnL>
                    <a:lnR>
                      <a:noFill/>
                    </a:lnR>
                    <a:lnT>
                      <a:noFill/>
                    </a:lnT>
                    <a:lnB>
                      <a:noFill/>
                    </a:lnB>
                  </a:tcPr>
                </a:tc>
                <a:extLst>
                  <a:ext uri="{0D108BD9-81ED-4DB2-BD59-A6C34878D82A}">
                    <a16:rowId xmlns:a16="http://schemas.microsoft.com/office/drawing/2014/main" xmlns="" val="10013"/>
                  </a:ext>
                </a:extLst>
              </a:tr>
              <a:tr h="281886">
                <a:tc>
                  <a:txBody>
                    <a:bodyPr/>
                    <a:lstStyle/>
                    <a:p>
                      <a:pPr algn="l" fontAlgn="b"/>
                      <a:r>
                        <a:rPr lang="en-US" sz="1700" b="1" i="0" u="none" strike="noStrike" dirty="0">
                          <a:solidFill>
                            <a:srgbClr val="000000"/>
                          </a:solidFill>
                          <a:effectLst/>
                          <a:latin typeface="Calibri" charset="0"/>
                        </a:rPr>
                        <a:t>Tuscaloosa</a:t>
                      </a:r>
                    </a:p>
                  </a:txBody>
                  <a:tcPr marL="19272" marR="19272" marT="19272" marB="0" anchor="b">
                    <a:lnL>
                      <a:noFill/>
                    </a:lnL>
                    <a:lnR>
                      <a:noFill/>
                    </a:lnR>
                    <a:lnT>
                      <a:noFill/>
                    </a:lnT>
                    <a:lnB>
                      <a:noFill/>
                    </a:lnB>
                  </a:tcPr>
                </a:tc>
                <a:tc>
                  <a:txBody>
                    <a:bodyPr/>
                    <a:lstStyle/>
                    <a:p>
                      <a:pPr algn="r" fontAlgn="b"/>
                      <a:r>
                        <a:rPr lang="en-US" sz="1700" b="1" i="0" u="none" strike="noStrike" kern="1200">
                          <a:solidFill>
                            <a:srgbClr val="000000"/>
                          </a:solidFill>
                          <a:effectLst/>
                          <a:latin typeface="Calibri" charset="0"/>
                          <a:ea typeface="+mn-ea"/>
                          <a:cs typeface="+mn-cs"/>
                        </a:rPr>
                        <a:t>242,799</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12,312</a:t>
                      </a:r>
                    </a:p>
                  </a:txBody>
                  <a:tcPr marL="6350" marR="6350" marT="6350" marB="0" anchor="b">
                    <a:lnL>
                      <a:noFill/>
                    </a:lnL>
                    <a:lnR>
                      <a:noFill/>
                    </a:lnR>
                    <a:lnT>
                      <a:noFill/>
                    </a:lnT>
                    <a:lnB>
                      <a:noFill/>
                    </a:lnB>
                  </a:tcPr>
                </a:tc>
                <a:tc>
                  <a:txBody>
                    <a:bodyPr/>
                    <a:lstStyle/>
                    <a:p>
                      <a:pPr algn="r" fontAlgn="b"/>
                      <a:r>
                        <a:rPr lang="en-US" sz="1700" b="1" i="0" u="none" strike="noStrike" kern="1200" dirty="0">
                          <a:solidFill>
                            <a:srgbClr val="000000"/>
                          </a:solidFill>
                          <a:effectLst/>
                          <a:latin typeface="Calibri" charset="0"/>
                          <a:ea typeface="+mn-ea"/>
                          <a:cs typeface="+mn-cs"/>
                        </a:rPr>
                        <a:t>5.3</a:t>
                      </a:r>
                    </a:p>
                  </a:txBody>
                  <a:tcPr marL="6350" marR="6350" marT="6350" marB="0" anchor="b">
                    <a:lnL>
                      <a:noFill/>
                    </a:lnL>
                    <a:lnR>
                      <a:noFill/>
                    </a:lnR>
                    <a:lnT>
                      <a:noFill/>
                    </a:lnT>
                    <a:lnB>
                      <a:noFill/>
                    </a:lnB>
                  </a:tcPr>
                </a:tc>
                <a:extLst>
                  <a:ext uri="{0D108BD9-81ED-4DB2-BD59-A6C34878D82A}">
                    <a16:rowId xmlns:a16="http://schemas.microsoft.com/office/drawing/2014/main" xmlns="" val="10014"/>
                  </a:ext>
                </a:extLst>
              </a:tr>
            </a:tbl>
          </a:graphicData>
        </a:graphic>
      </p:graphicFrame>
      <p:graphicFrame>
        <p:nvGraphicFramePr>
          <p:cNvPr id="6" name="Table 5"/>
          <p:cNvGraphicFramePr>
            <a:graphicFrameLocks noGrp="1"/>
          </p:cNvGraphicFramePr>
          <p:nvPr>
            <p:extLst/>
          </p:nvPr>
        </p:nvGraphicFramePr>
        <p:xfrm>
          <a:off x="5015923" y="5546411"/>
          <a:ext cx="3620077" cy="195580"/>
        </p:xfrm>
        <a:graphic>
          <a:graphicData uri="http://schemas.openxmlformats.org/drawingml/2006/table">
            <a:tbl>
              <a:tblPr/>
              <a:tblGrid>
                <a:gridCol w="3620077">
                  <a:extLst>
                    <a:ext uri="{9D8B030D-6E8A-4147-A177-3AD203B41FA5}">
                      <a16:colId xmlns:a16="http://schemas.microsoft.com/office/drawing/2014/main" xmlns="" val="20000"/>
                    </a:ext>
                  </a:extLst>
                </a:gridCol>
              </a:tblGrid>
              <a:tr h="190500">
                <a:tc>
                  <a:txBody>
                    <a:bodyPr/>
                    <a:lstStyle/>
                    <a:p>
                      <a:pPr algn="l" fontAlgn="b"/>
                      <a:r>
                        <a:rPr lang="en-US" sz="1200" b="0" i="0" u="none" strike="noStrike" dirty="0">
                          <a:solidFill>
                            <a:srgbClr val="000000"/>
                          </a:solidFill>
                          <a:effectLst/>
                          <a:latin typeface="Calibri" charset="0"/>
                        </a:rPr>
                        <a:t>Source: U.S. Census Bureau, Population Division.</a:t>
                      </a:r>
                    </a:p>
                  </a:txBody>
                  <a:tcPr marL="12700" marR="12700" marT="12700" marB="0" anchor="b">
                    <a:lnL>
                      <a:noFill/>
                    </a:lnL>
                    <a:lnR>
                      <a:noFill/>
                    </a:lnR>
                    <a:lnT>
                      <a:noFill/>
                    </a:lnT>
                    <a:lnB>
                      <a:noFill/>
                    </a:lnB>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07023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Population Projections</a:t>
            </a:r>
          </a:p>
        </p:txBody>
      </p:sp>
      <p:graphicFrame>
        <p:nvGraphicFramePr>
          <p:cNvPr id="3" name="Table 2"/>
          <p:cNvGraphicFramePr>
            <a:graphicFrameLocks noGrp="1"/>
          </p:cNvGraphicFramePr>
          <p:nvPr>
            <p:extLst/>
          </p:nvPr>
        </p:nvGraphicFramePr>
        <p:xfrm>
          <a:off x="713206" y="860805"/>
          <a:ext cx="8009690" cy="4878119"/>
        </p:xfrm>
        <a:graphic>
          <a:graphicData uri="http://schemas.openxmlformats.org/drawingml/2006/table">
            <a:tbl>
              <a:tblPr/>
              <a:tblGrid>
                <a:gridCol w="1809930">
                  <a:extLst>
                    <a:ext uri="{9D8B030D-6E8A-4147-A177-3AD203B41FA5}">
                      <a16:colId xmlns:a16="http://schemas.microsoft.com/office/drawing/2014/main" xmlns="" val="20000"/>
                    </a:ext>
                  </a:extLst>
                </a:gridCol>
                <a:gridCol w="1089958">
                  <a:extLst>
                    <a:ext uri="{9D8B030D-6E8A-4147-A177-3AD203B41FA5}">
                      <a16:colId xmlns:a16="http://schemas.microsoft.com/office/drawing/2014/main" xmlns="" val="20001"/>
                    </a:ext>
                  </a:extLst>
                </a:gridCol>
                <a:gridCol w="1089958">
                  <a:extLst>
                    <a:ext uri="{9D8B030D-6E8A-4147-A177-3AD203B41FA5}">
                      <a16:colId xmlns:a16="http://schemas.microsoft.com/office/drawing/2014/main" xmlns="" val="20002"/>
                    </a:ext>
                  </a:extLst>
                </a:gridCol>
                <a:gridCol w="1089958">
                  <a:extLst>
                    <a:ext uri="{9D8B030D-6E8A-4147-A177-3AD203B41FA5}">
                      <a16:colId xmlns:a16="http://schemas.microsoft.com/office/drawing/2014/main" xmlns="" val="20003"/>
                    </a:ext>
                  </a:extLst>
                </a:gridCol>
                <a:gridCol w="1089958">
                  <a:extLst>
                    <a:ext uri="{9D8B030D-6E8A-4147-A177-3AD203B41FA5}">
                      <a16:colId xmlns:a16="http://schemas.microsoft.com/office/drawing/2014/main" xmlns="" val="20004"/>
                    </a:ext>
                  </a:extLst>
                </a:gridCol>
                <a:gridCol w="919964">
                  <a:extLst>
                    <a:ext uri="{9D8B030D-6E8A-4147-A177-3AD203B41FA5}">
                      <a16:colId xmlns:a16="http://schemas.microsoft.com/office/drawing/2014/main" xmlns="" val="20005"/>
                    </a:ext>
                  </a:extLst>
                </a:gridCol>
                <a:gridCol w="919964">
                  <a:extLst>
                    <a:ext uri="{9D8B030D-6E8A-4147-A177-3AD203B41FA5}">
                      <a16:colId xmlns:a16="http://schemas.microsoft.com/office/drawing/2014/main" xmlns="" val="20006"/>
                    </a:ext>
                  </a:extLst>
                </a:gridCol>
              </a:tblGrid>
              <a:tr h="558408">
                <a:tc>
                  <a:txBody>
                    <a:bodyPr/>
                    <a:lstStyle/>
                    <a:p>
                      <a:pPr algn="l" fontAlgn="b"/>
                      <a:endParaRPr lang="en-US" sz="1000" b="0" i="0" u="none" strike="noStrike" dirty="0">
                        <a:solidFill>
                          <a:schemeClr val="bg1"/>
                        </a:solidFill>
                        <a:effectLst/>
                        <a:latin typeface="Calibri" charset="0"/>
                      </a:endParaRPr>
                    </a:p>
                  </a:txBody>
                  <a:tcPr marL="13305" marR="13305" marT="13305" marB="0" anchor="b">
                    <a:lnL>
                      <a:noFill/>
                    </a:lnL>
                    <a:lnR>
                      <a:noFill/>
                    </a:lnR>
                    <a:lnT>
                      <a:noFill/>
                    </a:lnT>
                    <a:lnB>
                      <a:noFill/>
                    </a:lnB>
                    <a:solidFill>
                      <a:schemeClr val="tx2"/>
                    </a:solidFill>
                  </a:tcPr>
                </a:tc>
                <a:tc>
                  <a:txBody>
                    <a:bodyPr/>
                    <a:lstStyle/>
                    <a:p>
                      <a:pPr algn="l" fontAlgn="b"/>
                      <a:endParaRPr lang="en-US" sz="1500" b="1" i="0" u="none" strike="noStrike" dirty="0">
                        <a:solidFill>
                          <a:schemeClr val="bg1"/>
                        </a:solidFill>
                        <a:effectLst/>
                        <a:latin typeface="Calibri" charset="0"/>
                      </a:endParaRPr>
                    </a:p>
                  </a:txBody>
                  <a:tcPr marL="13305" marR="13305" marT="13305" marB="0" anchor="b">
                    <a:lnL>
                      <a:noFill/>
                    </a:lnL>
                    <a:lnR>
                      <a:noFill/>
                    </a:lnR>
                    <a:lnT>
                      <a:noFill/>
                    </a:lnT>
                    <a:lnB>
                      <a:noFill/>
                    </a:lnB>
                    <a:solidFill>
                      <a:schemeClr val="tx2"/>
                    </a:solidFill>
                  </a:tcPr>
                </a:tc>
                <a:tc>
                  <a:txBody>
                    <a:bodyPr/>
                    <a:lstStyle/>
                    <a:p>
                      <a:pPr algn="l" fontAlgn="b"/>
                      <a:endParaRPr lang="en-US" sz="1500" b="1" i="0" u="none" strike="noStrike" dirty="0">
                        <a:solidFill>
                          <a:schemeClr val="bg1"/>
                        </a:solidFill>
                        <a:effectLst/>
                        <a:latin typeface="Calibri" charset="0"/>
                      </a:endParaRPr>
                    </a:p>
                  </a:txBody>
                  <a:tcPr marL="13305" marR="13305" marT="13305" marB="0" anchor="b">
                    <a:lnL>
                      <a:noFill/>
                    </a:lnL>
                    <a:lnR>
                      <a:noFill/>
                    </a:lnR>
                    <a:lnT>
                      <a:noFill/>
                    </a:lnT>
                    <a:lnB>
                      <a:noFill/>
                    </a:lnB>
                    <a:solidFill>
                      <a:schemeClr val="tx2"/>
                    </a:solidFill>
                  </a:tcPr>
                </a:tc>
                <a:tc>
                  <a:txBody>
                    <a:bodyPr/>
                    <a:lstStyle/>
                    <a:p>
                      <a:pPr algn="l" fontAlgn="b"/>
                      <a:endParaRPr lang="en-US" sz="1500" b="1" i="0" u="none" strike="noStrike" dirty="0">
                        <a:solidFill>
                          <a:schemeClr val="bg1"/>
                        </a:solidFill>
                        <a:effectLst/>
                        <a:latin typeface="Calibri" charset="0"/>
                      </a:endParaRPr>
                    </a:p>
                  </a:txBody>
                  <a:tcPr marL="13305" marR="13305" marT="13305" marB="0" anchor="b">
                    <a:lnL>
                      <a:noFill/>
                    </a:lnL>
                    <a:lnR>
                      <a:noFill/>
                    </a:lnR>
                    <a:lnT>
                      <a:noFill/>
                    </a:lnT>
                    <a:lnB>
                      <a:noFill/>
                    </a:lnB>
                    <a:solidFill>
                      <a:schemeClr val="tx2"/>
                    </a:solidFill>
                  </a:tcPr>
                </a:tc>
                <a:tc>
                  <a:txBody>
                    <a:bodyPr/>
                    <a:lstStyle/>
                    <a:p>
                      <a:pPr algn="l" fontAlgn="b"/>
                      <a:endParaRPr lang="en-US" sz="1500" b="1" i="0" u="none" strike="noStrike" dirty="0">
                        <a:solidFill>
                          <a:schemeClr val="bg1"/>
                        </a:solidFill>
                        <a:effectLst/>
                        <a:latin typeface="Calibri" charset="0"/>
                      </a:endParaRP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solidFill>
                      <a:schemeClr val="tx2"/>
                    </a:solidFill>
                  </a:tcPr>
                </a:tc>
                <a:tc gridSpan="2">
                  <a:txBody>
                    <a:bodyPr/>
                    <a:lstStyle/>
                    <a:p>
                      <a:pPr algn="ctr" fontAlgn="b"/>
                      <a:r>
                        <a:rPr lang="en-US" sz="1500" b="1" i="0" u="none" strike="noStrike" dirty="0">
                          <a:solidFill>
                            <a:schemeClr val="bg1"/>
                          </a:solidFill>
                          <a:effectLst/>
                          <a:latin typeface="Calibri" charset="0"/>
                        </a:rPr>
                        <a:t>2010 to 2030</a:t>
                      </a:r>
                    </a:p>
                  </a:txBody>
                  <a:tcPr marL="13305" marR="13305" marT="133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hMerge="1">
                  <a:txBody>
                    <a:bodyPr/>
                    <a:lstStyle/>
                    <a:p>
                      <a:endParaRPr lang="en-US"/>
                    </a:p>
                  </a:txBody>
                  <a:tcPr/>
                </a:tc>
                <a:extLst>
                  <a:ext uri="{0D108BD9-81ED-4DB2-BD59-A6C34878D82A}">
                    <a16:rowId xmlns:a16="http://schemas.microsoft.com/office/drawing/2014/main" xmlns="" val="10000"/>
                  </a:ext>
                </a:extLst>
              </a:tr>
              <a:tr h="236831">
                <a:tc>
                  <a:txBody>
                    <a:bodyPr/>
                    <a:lstStyle/>
                    <a:p>
                      <a:pPr algn="l" fontAlgn="b"/>
                      <a:endParaRPr lang="en-US" sz="1000" b="0" i="0" u="none" strike="noStrike">
                        <a:solidFill>
                          <a:schemeClr val="bg1"/>
                        </a:solidFill>
                        <a:effectLst/>
                        <a:latin typeface="Calibri" charset="0"/>
                      </a:endParaRPr>
                    </a:p>
                  </a:txBody>
                  <a:tcPr marL="13305" marR="13305" marT="13305" marB="0" anchor="b">
                    <a:lnL>
                      <a:noFill/>
                    </a:lnL>
                    <a:lnR>
                      <a:noFill/>
                    </a:lnR>
                    <a:lnT>
                      <a:noFill/>
                    </a:lnT>
                    <a:lnB>
                      <a:noFill/>
                    </a:lnB>
                    <a:solidFill>
                      <a:schemeClr val="tx2"/>
                    </a:solidFill>
                  </a:tcPr>
                </a:tc>
                <a:tc>
                  <a:txBody>
                    <a:bodyPr/>
                    <a:lstStyle/>
                    <a:p>
                      <a:pPr algn="r" fontAlgn="b"/>
                      <a:r>
                        <a:rPr lang="en-US" sz="1500" b="1" i="0" u="none" strike="noStrike" dirty="0">
                          <a:solidFill>
                            <a:schemeClr val="bg1"/>
                          </a:solidFill>
                          <a:effectLst/>
                          <a:latin typeface="Calibri" charset="0"/>
                        </a:rPr>
                        <a:t>Census</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solidFill>
                      <a:schemeClr val="tx2"/>
                    </a:solidFill>
                  </a:tcPr>
                </a:tc>
                <a:tc>
                  <a:txBody>
                    <a:bodyPr/>
                    <a:lstStyle/>
                    <a:p>
                      <a:pPr algn="r" fontAlgn="b"/>
                      <a:endParaRPr lang="en-US" sz="1500" b="1" i="0" u="none" strike="noStrike">
                        <a:solidFill>
                          <a:schemeClr val="bg1"/>
                        </a:solidFill>
                        <a:effectLst/>
                        <a:latin typeface="Calibri" charset="0"/>
                      </a:endParaRP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solidFill>
                      <a:schemeClr val="tx2"/>
                    </a:solidFill>
                  </a:tcPr>
                </a:tc>
                <a:tc>
                  <a:txBody>
                    <a:bodyPr/>
                    <a:lstStyle/>
                    <a:p>
                      <a:pPr algn="r" fontAlgn="b"/>
                      <a:endParaRPr lang="en-US" sz="1500" b="1" i="0" u="none" strike="noStrike" dirty="0">
                        <a:solidFill>
                          <a:schemeClr val="bg1"/>
                        </a:solidFill>
                        <a:effectLst/>
                        <a:latin typeface="Calibri" charset="0"/>
                      </a:endParaRPr>
                    </a:p>
                  </a:txBody>
                  <a:tcPr marL="13305" marR="13305" marT="13305" marB="0" anchor="b">
                    <a:lnL>
                      <a:noFill/>
                    </a:lnL>
                    <a:lnR>
                      <a:noFill/>
                    </a:lnR>
                    <a:lnT>
                      <a:noFill/>
                    </a:lnT>
                    <a:lnB>
                      <a:noFill/>
                    </a:lnB>
                    <a:solidFill>
                      <a:schemeClr val="tx2"/>
                    </a:solidFill>
                  </a:tcPr>
                </a:tc>
                <a:tc>
                  <a:txBody>
                    <a:bodyPr/>
                    <a:lstStyle/>
                    <a:p>
                      <a:pPr algn="r" fontAlgn="b"/>
                      <a:endParaRPr lang="en-US" sz="1500" b="1" i="0" u="none" strike="noStrike" dirty="0">
                        <a:solidFill>
                          <a:schemeClr val="bg1"/>
                        </a:solidFill>
                        <a:effectLst/>
                        <a:latin typeface="Calibri" charset="0"/>
                      </a:endParaRP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solidFill>
                      <a:schemeClr val="tx2"/>
                    </a:solidFill>
                  </a:tcPr>
                </a:tc>
                <a:tc>
                  <a:txBody>
                    <a:bodyPr/>
                    <a:lstStyle/>
                    <a:p>
                      <a:pPr algn="r" fontAlgn="b"/>
                      <a:r>
                        <a:rPr lang="en-US" sz="1500" b="1" i="0" u="none" strike="noStrike" dirty="0">
                          <a:solidFill>
                            <a:schemeClr val="bg1"/>
                          </a:solidFill>
                          <a:effectLst/>
                          <a:latin typeface="Calibri" charset="0"/>
                        </a:rPr>
                        <a:t>Number</a:t>
                      </a:r>
                    </a:p>
                  </a:txBody>
                  <a:tcPr marL="13305" marR="13305" marT="1330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tx2"/>
                    </a:solidFill>
                  </a:tcPr>
                </a:tc>
                <a:tc>
                  <a:txBody>
                    <a:bodyPr/>
                    <a:lstStyle/>
                    <a:p>
                      <a:pPr algn="r" fontAlgn="b"/>
                      <a:r>
                        <a:rPr lang="en-US" sz="1500" b="1" i="0" u="none" strike="noStrike" dirty="0">
                          <a:solidFill>
                            <a:schemeClr val="bg1"/>
                          </a:solidFill>
                          <a:effectLst/>
                          <a:latin typeface="Calibri" charset="0"/>
                        </a:rPr>
                        <a:t>Percent</a:t>
                      </a:r>
                    </a:p>
                  </a:txBody>
                  <a:tcPr marL="13305" marR="13305" marT="1330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solidFill>
                  </a:tcPr>
                </a:tc>
                <a:extLst>
                  <a:ext uri="{0D108BD9-81ED-4DB2-BD59-A6C34878D82A}">
                    <a16:rowId xmlns:a16="http://schemas.microsoft.com/office/drawing/2014/main" xmlns="" val="10001"/>
                  </a:ext>
                </a:extLst>
              </a:tr>
              <a:tr h="236831">
                <a:tc>
                  <a:txBody>
                    <a:bodyPr/>
                    <a:lstStyle/>
                    <a:p>
                      <a:pPr algn="l" fontAlgn="b"/>
                      <a:endParaRPr lang="en-US" sz="1000" b="0" i="0" u="none" strike="noStrike">
                        <a:solidFill>
                          <a:schemeClr val="bg1"/>
                        </a:solidFill>
                        <a:effectLst/>
                        <a:latin typeface="Calibri" charset="0"/>
                      </a:endParaRPr>
                    </a:p>
                  </a:txBody>
                  <a:tcPr marL="13305" marR="13305" marT="13305" marB="0" anchor="b">
                    <a:lnL>
                      <a:noFill/>
                    </a:lnL>
                    <a:lnR>
                      <a:noFill/>
                    </a:lnR>
                    <a:lnT>
                      <a:noFill/>
                    </a:lnT>
                    <a:lnB>
                      <a:noFill/>
                    </a:lnB>
                    <a:solidFill>
                      <a:schemeClr val="tx2"/>
                    </a:solidFill>
                  </a:tcPr>
                </a:tc>
                <a:tc>
                  <a:txBody>
                    <a:bodyPr/>
                    <a:lstStyle/>
                    <a:p>
                      <a:pPr algn="r" fontAlgn="b"/>
                      <a:r>
                        <a:rPr lang="is-IS" sz="1500" b="1" i="0" u="none" strike="noStrike">
                          <a:solidFill>
                            <a:schemeClr val="bg1"/>
                          </a:solidFill>
                          <a:effectLst/>
                          <a:latin typeface="Calibri" charset="0"/>
                        </a:rPr>
                        <a:t>2010</a:t>
                      </a:r>
                    </a:p>
                  </a:txBody>
                  <a:tcPr marL="13305" marR="13305" marT="1330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solidFill>
                  </a:tcPr>
                </a:tc>
                <a:tc>
                  <a:txBody>
                    <a:bodyPr/>
                    <a:lstStyle/>
                    <a:p>
                      <a:pPr algn="r" fontAlgn="b"/>
                      <a:r>
                        <a:rPr lang="is-IS" sz="1500" b="1" i="0" u="none" strike="noStrike">
                          <a:solidFill>
                            <a:schemeClr val="bg1"/>
                          </a:solidFill>
                          <a:effectLst/>
                          <a:latin typeface="Calibri" charset="0"/>
                        </a:rPr>
                        <a:t>2020</a:t>
                      </a:r>
                    </a:p>
                  </a:txBody>
                  <a:tcPr marL="13305" marR="13305" marT="1330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tx2"/>
                    </a:solidFill>
                  </a:tcPr>
                </a:tc>
                <a:tc>
                  <a:txBody>
                    <a:bodyPr/>
                    <a:lstStyle/>
                    <a:p>
                      <a:pPr algn="r" fontAlgn="b"/>
                      <a:r>
                        <a:rPr lang="is-IS" sz="1500" b="1" i="0" u="none" strike="noStrike">
                          <a:solidFill>
                            <a:schemeClr val="bg1"/>
                          </a:solidFill>
                          <a:effectLst/>
                          <a:latin typeface="Calibri" charset="0"/>
                        </a:rPr>
                        <a:t>2025</a:t>
                      </a:r>
                    </a:p>
                  </a:txBody>
                  <a:tcPr marL="13305" marR="13305" marT="13305" marB="0" anchor="b">
                    <a:lnL>
                      <a:noFill/>
                    </a:lnL>
                    <a:lnR>
                      <a:noFill/>
                    </a:lnR>
                    <a:lnT>
                      <a:noFill/>
                    </a:lnT>
                    <a:lnB w="6350" cap="flat" cmpd="sng" algn="ctr">
                      <a:solidFill>
                        <a:srgbClr val="000000"/>
                      </a:solidFill>
                      <a:prstDash val="solid"/>
                      <a:round/>
                      <a:headEnd type="none" w="med" len="med"/>
                      <a:tailEnd type="none" w="med" len="med"/>
                    </a:lnB>
                    <a:solidFill>
                      <a:schemeClr val="tx2"/>
                    </a:solidFill>
                  </a:tcPr>
                </a:tc>
                <a:tc>
                  <a:txBody>
                    <a:bodyPr/>
                    <a:lstStyle/>
                    <a:p>
                      <a:pPr algn="r" fontAlgn="b"/>
                      <a:r>
                        <a:rPr lang="is-IS" sz="1500" b="1" i="0" u="none" strike="noStrike">
                          <a:solidFill>
                            <a:schemeClr val="bg1"/>
                          </a:solidFill>
                          <a:effectLst/>
                          <a:latin typeface="Calibri" charset="0"/>
                        </a:rPr>
                        <a:t>2030</a:t>
                      </a:r>
                    </a:p>
                  </a:txBody>
                  <a:tcPr marL="13305" marR="13305" marT="1330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solidFill>
                  </a:tcPr>
                </a:tc>
                <a:tc>
                  <a:txBody>
                    <a:bodyPr/>
                    <a:lstStyle/>
                    <a:p>
                      <a:pPr algn="r" fontAlgn="b"/>
                      <a:r>
                        <a:rPr lang="en-US" sz="1500" b="1" i="0" u="none" strike="noStrike">
                          <a:solidFill>
                            <a:schemeClr val="bg1"/>
                          </a:solidFill>
                          <a:effectLst/>
                          <a:latin typeface="Calibri" charset="0"/>
                        </a:rPr>
                        <a:t>Change</a:t>
                      </a:r>
                    </a:p>
                  </a:txBody>
                  <a:tcPr marL="13305" marR="13305" marT="1330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tx2"/>
                    </a:solidFill>
                  </a:tcPr>
                </a:tc>
                <a:tc>
                  <a:txBody>
                    <a:bodyPr/>
                    <a:lstStyle/>
                    <a:p>
                      <a:pPr algn="r" fontAlgn="b"/>
                      <a:r>
                        <a:rPr lang="en-US" sz="1500" b="1" i="0" u="none" strike="noStrike" dirty="0">
                          <a:solidFill>
                            <a:schemeClr val="bg1"/>
                          </a:solidFill>
                          <a:effectLst/>
                          <a:latin typeface="Calibri" charset="0"/>
                        </a:rPr>
                        <a:t>Change</a:t>
                      </a:r>
                    </a:p>
                  </a:txBody>
                  <a:tcPr marL="13305" marR="13305" marT="1330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solidFill>
                  </a:tcPr>
                </a:tc>
                <a:extLst>
                  <a:ext uri="{0D108BD9-81ED-4DB2-BD59-A6C34878D82A}">
                    <a16:rowId xmlns:a16="http://schemas.microsoft.com/office/drawing/2014/main" xmlns="" val="10002"/>
                  </a:ext>
                </a:extLst>
              </a:tr>
              <a:tr h="207499">
                <a:tc>
                  <a:txBody>
                    <a:bodyPr/>
                    <a:lstStyle/>
                    <a:p>
                      <a:pPr algn="l" fontAlgn="b"/>
                      <a:r>
                        <a:rPr lang="en-US" sz="1300" b="1" i="0" u="none" strike="noStrike" dirty="0">
                          <a:solidFill>
                            <a:schemeClr val="tx2"/>
                          </a:solidFill>
                          <a:effectLst/>
                          <a:latin typeface="Calibri" charset="0"/>
                        </a:rPr>
                        <a:t>United States</a:t>
                      </a:r>
                    </a:p>
                  </a:txBody>
                  <a:tcPr marL="13305" marR="13305" marT="13305" marB="0" anchor="b">
                    <a:lnL>
                      <a:noFill/>
                    </a:lnL>
                    <a:lnR>
                      <a:noFill/>
                    </a:lnR>
                    <a:lnT>
                      <a:noFill/>
                    </a:lnT>
                    <a:lnB>
                      <a:noFill/>
                    </a:lnB>
                  </a:tcPr>
                </a:tc>
                <a:tc>
                  <a:txBody>
                    <a:bodyPr/>
                    <a:lstStyle/>
                    <a:p>
                      <a:pPr algn="r" fontAlgn="b"/>
                      <a:r>
                        <a:rPr lang="fr-FR" sz="1300" b="1" i="0" u="none" strike="noStrike" dirty="0">
                          <a:solidFill>
                            <a:schemeClr val="tx2"/>
                          </a:solidFill>
                          <a:effectLst/>
                          <a:latin typeface="Calibri" charset="0"/>
                        </a:rPr>
                        <a:t>308,745,538</a:t>
                      </a:r>
                    </a:p>
                  </a:txBody>
                  <a:tcPr marL="13305" marR="13305" marT="1330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a:solidFill>
                            <a:schemeClr val="tx2"/>
                          </a:solidFill>
                          <a:effectLst/>
                          <a:latin typeface="Calibri" charset="0"/>
                        </a:rPr>
                        <a:t>332,639,000</a:t>
                      </a:r>
                    </a:p>
                  </a:txBody>
                  <a:tcPr marL="13305" marR="13305" marT="1330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a:solidFill>
                            <a:schemeClr val="tx2"/>
                          </a:solidFill>
                          <a:effectLst/>
                          <a:latin typeface="Calibri" charset="0"/>
                        </a:rPr>
                        <a:t>344,234,000</a:t>
                      </a:r>
                    </a:p>
                  </a:txBody>
                  <a:tcPr marL="13305" marR="13305" marT="1330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a:solidFill>
                            <a:schemeClr val="tx2"/>
                          </a:solidFill>
                          <a:effectLst/>
                          <a:latin typeface="Calibri" charset="0"/>
                        </a:rPr>
                        <a:t>355,101,000</a:t>
                      </a:r>
                    </a:p>
                  </a:txBody>
                  <a:tcPr marL="13305" marR="13305" marT="1330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is-IS" sz="1300" b="1" i="0" u="none" strike="noStrike" dirty="0">
                          <a:solidFill>
                            <a:schemeClr val="tx2"/>
                          </a:solidFill>
                          <a:effectLst/>
                          <a:latin typeface="Calibri" charset="0"/>
                        </a:rPr>
                        <a:t>46,355,462</a:t>
                      </a:r>
                    </a:p>
                  </a:txBody>
                  <a:tcPr marL="13305" marR="13305" marT="1330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hr-HR" sz="1300" b="1" i="0" u="none" strike="noStrike" dirty="0">
                          <a:solidFill>
                            <a:schemeClr val="tx2"/>
                          </a:solidFill>
                          <a:effectLst/>
                          <a:latin typeface="Calibri" charset="0"/>
                        </a:rPr>
                        <a:t>1</a:t>
                      </a:r>
                      <a:r>
                        <a:rPr lang="en-US" sz="1300" b="1" i="0" u="none" strike="noStrike" dirty="0">
                          <a:solidFill>
                            <a:schemeClr val="tx2"/>
                          </a:solidFill>
                          <a:effectLst/>
                          <a:latin typeface="Calibri" charset="0"/>
                        </a:rPr>
                        <a:t>5.0</a:t>
                      </a:r>
                      <a:endParaRPr lang="hr-HR" sz="1300" b="1" i="0" u="none" strike="noStrike" dirty="0">
                        <a:solidFill>
                          <a:schemeClr val="tx2"/>
                        </a:solidFill>
                        <a:effectLst/>
                        <a:latin typeface="Calibri" charset="0"/>
                      </a:endParaRPr>
                    </a:p>
                  </a:txBody>
                  <a:tcPr marL="13305" marR="13305" marT="1330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3"/>
                  </a:ext>
                </a:extLst>
              </a:tr>
              <a:tr h="207499">
                <a:tc>
                  <a:txBody>
                    <a:bodyPr/>
                    <a:lstStyle/>
                    <a:p>
                      <a:pPr algn="l" fontAlgn="b"/>
                      <a:r>
                        <a:rPr lang="en-US" sz="1300" b="1" i="0" u="none" strike="noStrike">
                          <a:solidFill>
                            <a:schemeClr val="tx2"/>
                          </a:solidFill>
                          <a:effectLst/>
                          <a:latin typeface="Calibri" charset="0"/>
                        </a:rPr>
                        <a:t>Alabama</a:t>
                      </a:r>
                    </a:p>
                  </a:txBody>
                  <a:tcPr marL="13305" marR="13305" marT="13305" marB="0" anchor="b">
                    <a:lnL>
                      <a:noFill/>
                    </a:lnL>
                    <a:lnR>
                      <a:noFill/>
                    </a:lnR>
                    <a:lnT>
                      <a:noFill/>
                    </a:lnT>
                    <a:lnB>
                      <a:noFill/>
                    </a:lnB>
                  </a:tcPr>
                </a:tc>
                <a:tc>
                  <a:txBody>
                    <a:bodyPr/>
                    <a:lstStyle/>
                    <a:p>
                      <a:pPr algn="r" fontAlgn="b"/>
                      <a:r>
                        <a:rPr lang="fi-FI" sz="1300" b="1" i="0" u="none" strike="noStrike" dirty="0">
                          <a:solidFill>
                            <a:schemeClr val="tx2"/>
                          </a:solidFill>
                          <a:effectLst/>
                          <a:latin typeface="Calibri" charset="0"/>
                        </a:rPr>
                        <a:t>4,779,736</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4,940,253</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1300" b="1" i="0" u="none" strike="noStrike" dirty="0">
                          <a:solidFill>
                            <a:schemeClr val="tx2"/>
                          </a:solidFill>
                          <a:effectLst/>
                          <a:latin typeface="Calibri" charset="0"/>
                        </a:rPr>
                        <a:t>5,030,870</a:t>
                      </a:r>
                    </a:p>
                  </a:txBody>
                  <a:tcPr marL="13305" marR="13305" marT="13305" marB="0" anchor="b">
                    <a:lnL>
                      <a:noFill/>
                    </a:lnL>
                    <a:lnR>
                      <a:noFill/>
                    </a:lnR>
                    <a:lnT>
                      <a:noFill/>
                    </a:lnT>
                    <a:lnB>
                      <a:noFill/>
                    </a:lnB>
                  </a:tcPr>
                </a:tc>
                <a:tc>
                  <a:txBody>
                    <a:bodyPr/>
                    <a:lstStyle/>
                    <a:p>
                      <a:pPr algn="r" fontAlgn="b"/>
                      <a:r>
                        <a:rPr lang="fi-FI" sz="1300" b="1" i="0" u="none" strike="noStrike" dirty="0">
                          <a:solidFill>
                            <a:schemeClr val="tx2"/>
                          </a:solidFill>
                          <a:effectLst/>
                          <a:latin typeface="Calibri" charset="0"/>
                        </a:rPr>
                        <a:t>5,124,380</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344,644</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nb-NO" sz="1300" b="1" i="0" u="none" strike="noStrike" dirty="0">
                          <a:solidFill>
                            <a:schemeClr val="tx2"/>
                          </a:solidFill>
                          <a:effectLst/>
                          <a:latin typeface="Calibri" charset="0"/>
                        </a:rPr>
                        <a:t>7.2</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4"/>
                  </a:ext>
                </a:extLst>
              </a:tr>
              <a:tr h="396493">
                <a:tc>
                  <a:txBody>
                    <a:bodyPr/>
                    <a:lstStyle/>
                    <a:p>
                      <a:pPr algn="l" fontAlgn="b"/>
                      <a:r>
                        <a:rPr lang="en-US" sz="1300" b="1" i="0" u="none" strike="noStrike">
                          <a:solidFill>
                            <a:schemeClr val="tx2"/>
                          </a:solidFill>
                          <a:effectLst/>
                          <a:latin typeface="Calibri" charset="0"/>
                        </a:rPr>
                        <a:t>Anniston-Oxford-Jacksonville</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118,572</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is-IS" sz="1300" b="1" i="0" u="none" strike="noStrike" dirty="0">
                          <a:solidFill>
                            <a:schemeClr val="tx2"/>
                          </a:solidFill>
                          <a:effectLst/>
                          <a:latin typeface="Calibri" charset="0"/>
                        </a:rPr>
                        <a:t>114,221</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is-IS" sz="1300" b="1" i="0" u="none" strike="noStrike" dirty="0">
                          <a:solidFill>
                            <a:schemeClr val="tx2"/>
                          </a:solidFill>
                          <a:effectLst/>
                          <a:latin typeface="Calibri" charset="0"/>
                        </a:rPr>
                        <a:t>113,195</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112,529</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is-IS" sz="1300" b="1" i="0" u="none" strike="noStrike" dirty="0">
                          <a:solidFill>
                            <a:schemeClr val="tx2"/>
                          </a:solidFill>
                          <a:effectLst/>
                          <a:latin typeface="Calibri" charset="0"/>
                        </a:rPr>
                        <a:t>-6,043</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nb-NO" sz="1300" b="1" i="0" u="none" strike="noStrike">
                          <a:solidFill>
                            <a:schemeClr val="tx2"/>
                          </a:solidFill>
                          <a:effectLst/>
                          <a:latin typeface="Calibri" charset="0"/>
                        </a:rPr>
                        <a:t>-5.1</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5"/>
                  </a:ext>
                </a:extLst>
              </a:tr>
              <a:tr h="207499">
                <a:tc>
                  <a:txBody>
                    <a:bodyPr/>
                    <a:lstStyle/>
                    <a:p>
                      <a:pPr algn="l" fontAlgn="b"/>
                      <a:r>
                        <a:rPr lang="en-US" sz="1300" b="1" i="0" u="none" strike="noStrike">
                          <a:solidFill>
                            <a:schemeClr val="tx2"/>
                          </a:solidFill>
                          <a:effectLst/>
                          <a:latin typeface="Calibri" charset="0"/>
                        </a:rPr>
                        <a:t>Auburn-Opelika</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140,247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is-IS" sz="1300" b="1" i="0" u="none" strike="noStrike">
                          <a:solidFill>
                            <a:schemeClr val="tx2"/>
                          </a:solidFill>
                          <a:effectLst/>
                          <a:latin typeface="Calibri" charset="0"/>
                        </a:rPr>
                        <a:t>169,234</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1300" b="1" i="0" u="none" strike="noStrike" dirty="0">
                          <a:solidFill>
                            <a:schemeClr val="tx2"/>
                          </a:solidFill>
                          <a:effectLst/>
                          <a:latin typeface="Calibri" charset="0"/>
                        </a:rPr>
                        <a:t>180,742</a:t>
                      </a:r>
                    </a:p>
                  </a:txBody>
                  <a:tcPr marL="13305" marR="13305" marT="13305" marB="0" anchor="b">
                    <a:lnL>
                      <a:noFill/>
                    </a:lnL>
                    <a:lnR>
                      <a:noFill/>
                    </a:lnR>
                    <a:lnT>
                      <a:noFill/>
                    </a:lnT>
                    <a:lnB>
                      <a:noFill/>
                    </a:lnB>
                  </a:tcPr>
                </a:tc>
                <a:tc>
                  <a:txBody>
                    <a:bodyPr/>
                    <a:lstStyle/>
                    <a:p>
                      <a:pPr algn="r" fontAlgn="b"/>
                      <a:r>
                        <a:rPr lang="fi-FI" sz="1300" b="1" i="0" u="none" strike="noStrike" dirty="0">
                          <a:solidFill>
                            <a:schemeClr val="tx2"/>
                          </a:solidFill>
                          <a:effectLst/>
                          <a:latin typeface="Calibri" charset="0"/>
                        </a:rPr>
                        <a:t>191,587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uk-UA" sz="1300" b="1" i="0" u="none" strike="noStrike" dirty="0">
                          <a:solidFill>
                            <a:schemeClr val="tx2"/>
                          </a:solidFill>
                          <a:effectLst/>
                          <a:latin typeface="Calibri" charset="0"/>
                        </a:rPr>
                        <a:t>51,340</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hr-HR" sz="1300" b="1" i="0" u="none" strike="noStrike">
                          <a:solidFill>
                            <a:schemeClr val="tx2"/>
                          </a:solidFill>
                          <a:effectLst/>
                          <a:latin typeface="Calibri" charset="0"/>
                        </a:rPr>
                        <a:t>36.6</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6"/>
                  </a:ext>
                </a:extLst>
              </a:tr>
              <a:tr h="207499">
                <a:tc>
                  <a:txBody>
                    <a:bodyPr/>
                    <a:lstStyle/>
                    <a:p>
                      <a:pPr algn="l" fontAlgn="b"/>
                      <a:r>
                        <a:rPr lang="en-US" sz="1300" b="1" i="0" u="none" strike="noStrike" dirty="0">
                          <a:solidFill>
                            <a:schemeClr val="tx2"/>
                          </a:solidFill>
                          <a:effectLst/>
                          <a:latin typeface="Calibri" charset="0"/>
                        </a:rPr>
                        <a:t>Birmingham-Hoover</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1,128,047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cs-CZ" sz="1300" b="1" i="0" u="none" strike="noStrike">
                          <a:solidFill>
                            <a:schemeClr val="tx2"/>
                          </a:solidFill>
                          <a:effectLst/>
                          <a:latin typeface="Calibri" charset="0"/>
                        </a:rPr>
                        <a:t>1,167,297</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1300" b="1" i="0" u="none" strike="noStrike">
                          <a:solidFill>
                            <a:schemeClr val="tx2"/>
                          </a:solidFill>
                          <a:effectLst/>
                          <a:latin typeface="Calibri" charset="0"/>
                        </a:rPr>
                        <a:t>1,188,772</a:t>
                      </a:r>
                    </a:p>
                  </a:txBody>
                  <a:tcPr marL="13305" marR="13305" marT="13305" marB="0" anchor="b">
                    <a:lnL>
                      <a:noFill/>
                    </a:lnL>
                    <a:lnR>
                      <a:noFill/>
                    </a:lnR>
                    <a:lnT>
                      <a:noFill/>
                    </a:lnT>
                    <a:lnB>
                      <a:noFill/>
                    </a:lnB>
                  </a:tcPr>
                </a:tc>
                <a:tc>
                  <a:txBody>
                    <a:bodyPr/>
                    <a:lstStyle/>
                    <a:p>
                      <a:pPr algn="r" fontAlgn="b"/>
                      <a:r>
                        <a:rPr lang="cs-CZ" sz="1300" b="1" i="0" u="none" strike="noStrike" dirty="0">
                          <a:solidFill>
                            <a:schemeClr val="tx2"/>
                          </a:solidFill>
                          <a:effectLst/>
                          <a:latin typeface="Calibri" charset="0"/>
                        </a:rPr>
                        <a:t>1,210,100</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is-IS" sz="1300" b="1" i="0" u="none" strike="noStrike" dirty="0">
                          <a:solidFill>
                            <a:schemeClr val="tx2"/>
                          </a:solidFill>
                          <a:effectLst/>
                          <a:latin typeface="Calibri" charset="0"/>
                        </a:rPr>
                        <a:t>82,053</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nb-NO" sz="1300" b="1" i="0" u="none" strike="noStrike">
                          <a:solidFill>
                            <a:schemeClr val="tx2"/>
                          </a:solidFill>
                          <a:effectLst/>
                          <a:latin typeface="Calibri" charset="0"/>
                        </a:rPr>
                        <a:t>7.3</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7"/>
                  </a:ext>
                </a:extLst>
              </a:tr>
              <a:tr h="207499">
                <a:tc>
                  <a:txBody>
                    <a:bodyPr/>
                    <a:lstStyle/>
                    <a:p>
                      <a:pPr algn="l" fontAlgn="b"/>
                      <a:r>
                        <a:rPr lang="en-US" sz="1300" b="1" i="0" u="none" strike="noStrike">
                          <a:solidFill>
                            <a:schemeClr val="tx2"/>
                          </a:solidFill>
                          <a:effectLst/>
                          <a:latin typeface="Calibri" charset="0"/>
                        </a:rPr>
                        <a:t>Daphne-Fairhope-Foley</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182,265</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cs-CZ" sz="1300" b="1" i="0" u="none" strike="noStrike">
                          <a:solidFill>
                            <a:schemeClr val="tx2"/>
                          </a:solidFill>
                          <a:effectLst/>
                          <a:latin typeface="Calibri" charset="0"/>
                        </a:rPr>
                        <a:t>222,554</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is-IS" sz="1300" b="1" i="0" u="none" strike="noStrike">
                          <a:solidFill>
                            <a:schemeClr val="tx2"/>
                          </a:solidFill>
                          <a:effectLst/>
                          <a:latin typeface="Calibri" charset="0"/>
                        </a:rPr>
                        <a:t>242,345</a:t>
                      </a:r>
                    </a:p>
                  </a:txBody>
                  <a:tcPr marL="13305" marR="13305" marT="13305" marB="0" anchor="b">
                    <a:lnL>
                      <a:noFill/>
                    </a:lnL>
                    <a:lnR>
                      <a:noFill/>
                    </a:lnR>
                    <a:lnT>
                      <a:noFill/>
                    </a:lnT>
                    <a:lnB>
                      <a:noFill/>
                    </a:lnB>
                  </a:tcPr>
                </a:tc>
                <a:tc>
                  <a:txBody>
                    <a:bodyPr/>
                    <a:lstStyle/>
                    <a:p>
                      <a:pPr algn="r" fontAlgn="b"/>
                      <a:r>
                        <a:rPr lang="is-IS" sz="1300" b="1" i="0" u="none" strike="noStrike" dirty="0">
                          <a:solidFill>
                            <a:schemeClr val="tx2"/>
                          </a:solidFill>
                          <a:effectLst/>
                          <a:latin typeface="Calibri" charset="0"/>
                        </a:rPr>
                        <a:t>261,777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79,512</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hr-HR" sz="1300" b="1" i="0" u="none" strike="noStrike">
                          <a:solidFill>
                            <a:schemeClr val="tx2"/>
                          </a:solidFill>
                          <a:effectLst/>
                          <a:latin typeface="Calibri" charset="0"/>
                        </a:rPr>
                        <a:t>43.6</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8"/>
                  </a:ext>
                </a:extLst>
              </a:tr>
              <a:tr h="207499">
                <a:tc>
                  <a:txBody>
                    <a:bodyPr/>
                    <a:lstStyle/>
                    <a:p>
                      <a:pPr algn="l" fontAlgn="b"/>
                      <a:r>
                        <a:rPr lang="en-US" sz="1300" b="1" i="0" u="none" strike="noStrike" dirty="0">
                          <a:solidFill>
                            <a:schemeClr val="tx2"/>
                          </a:solidFill>
                          <a:effectLst/>
                          <a:latin typeface="Calibri" charset="0"/>
                        </a:rPr>
                        <a:t>Decatur</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153,829</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152,125</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1300" b="1" i="0" u="none" strike="noStrike" dirty="0">
                          <a:solidFill>
                            <a:schemeClr val="tx2"/>
                          </a:solidFill>
                          <a:effectLst/>
                          <a:latin typeface="Calibri" charset="0"/>
                        </a:rPr>
                        <a:t>151,987</a:t>
                      </a:r>
                    </a:p>
                  </a:txBody>
                  <a:tcPr marL="13305" marR="13305" marT="13305" marB="0" anchor="b">
                    <a:lnL>
                      <a:noFill/>
                    </a:lnL>
                    <a:lnR>
                      <a:noFill/>
                    </a:lnR>
                    <a:lnT>
                      <a:noFill/>
                    </a:lnT>
                    <a:lnB>
                      <a:noFill/>
                    </a:lnB>
                  </a:tcPr>
                </a:tc>
                <a:tc>
                  <a:txBody>
                    <a:bodyPr/>
                    <a:lstStyle/>
                    <a:p>
                      <a:pPr algn="r" fontAlgn="b"/>
                      <a:r>
                        <a:rPr lang="fi-FI" sz="1300" b="1" i="0" u="none" strike="noStrike" dirty="0">
                          <a:solidFill>
                            <a:schemeClr val="tx2"/>
                          </a:solidFill>
                          <a:effectLst/>
                          <a:latin typeface="Calibri" charset="0"/>
                        </a:rPr>
                        <a:t>152,258</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-1,571</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nb-NO" sz="1300" b="1" i="0" u="none" strike="noStrike">
                          <a:solidFill>
                            <a:schemeClr val="tx2"/>
                          </a:solidFill>
                          <a:effectLst/>
                          <a:latin typeface="Calibri" charset="0"/>
                        </a:rPr>
                        <a:t>-1.0</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9"/>
                  </a:ext>
                </a:extLst>
              </a:tr>
              <a:tr h="207499">
                <a:tc>
                  <a:txBody>
                    <a:bodyPr/>
                    <a:lstStyle/>
                    <a:p>
                      <a:pPr algn="l" fontAlgn="b"/>
                      <a:r>
                        <a:rPr lang="en-US" sz="1300" b="1" i="0" u="none" strike="noStrike" dirty="0">
                          <a:solidFill>
                            <a:schemeClr val="tx2"/>
                          </a:solidFill>
                          <a:effectLst/>
                          <a:latin typeface="Calibri" charset="0"/>
                        </a:rPr>
                        <a:t>Dothan</a:t>
                      </a:r>
                    </a:p>
                  </a:txBody>
                  <a:tcPr marL="13305" marR="13305" marT="13305" marB="0" anchor="b">
                    <a:lnL>
                      <a:noFill/>
                    </a:lnL>
                    <a:lnR>
                      <a:noFill/>
                    </a:lnR>
                    <a:lnT>
                      <a:noFill/>
                    </a:lnT>
                    <a:lnB>
                      <a:noFill/>
                    </a:lnB>
                  </a:tcPr>
                </a:tc>
                <a:tc>
                  <a:txBody>
                    <a:bodyPr/>
                    <a:lstStyle/>
                    <a:p>
                      <a:pPr algn="r" fontAlgn="b"/>
                      <a:r>
                        <a:rPr lang="uk-UA" sz="1300" b="1" i="0" u="none" strike="noStrike" dirty="0">
                          <a:solidFill>
                            <a:schemeClr val="tx2"/>
                          </a:solidFill>
                          <a:effectLst/>
                          <a:latin typeface="Calibri" charset="0"/>
                        </a:rPr>
                        <a:t>145,639</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a:solidFill>
                            <a:schemeClr val="tx2"/>
                          </a:solidFill>
                          <a:effectLst/>
                          <a:latin typeface="Calibri" charset="0"/>
                        </a:rPr>
                        <a:t>151,543</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is-IS" sz="1300" b="1" i="0" u="none" strike="noStrike">
                          <a:solidFill>
                            <a:schemeClr val="tx2"/>
                          </a:solidFill>
                          <a:effectLst/>
                          <a:latin typeface="Calibri" charset="0"/>
                        </a:rPr>
                        <a:t>155,113</a:t>
                      </a:r>
                    </a:p>
                  </a:txBody>
                  <a:tcPr marL="13305" marR="13305" marT="13305" marB="0" anchor="b">
                    <a:lnL>
                      <a:noFill/>
                    </a:lnL>
                    <a:lnR>
                      <a:noFill/>
                    </a:lnR>
                    <a:lnT>
                      <a:noFill/>
                    </a:lnT>
                    <a:lnB>
                      <a:noFill/>
                    </a:lnB>
                  </a:tcPr>
                </a:tc>
                <a:tc>
                  <a:txBody>
                    <a:bodyPr/>
                    <a:lstStyle/>
                    <a:p>
                      <a:pPr algn="r" fontAlgn="b"/>
                      <a:r>
                        <a:rPr lang="fi-FI" sz="1300" b="1" i="0" u="none" strike="noStrike">
                          <a:solidFill>
                            <a:schemeClr val="tx2"/>
                          </a:solidFill>
                          <a:effectLst/>
                          <a:latin typeface="Calibri" charset="0"/>
                        </a:rPr>
                        <a:t>158,747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is-IS" sz="1300" b="1" i="0" u="none" strike="noStrike" dirty="0">
                          <a:solidFill>
                            <a:schemeClr val="tx2"/>
                          </a:solidFill>
                          <a:effectLst/>
                          <a:latin typeface="Calibri" charset="0"/>
                        </a:rPr>
                        <a:t>13,108</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hr-HR" sz="1300" b="1" i="0" u="none" strike="noStrike" dirty="0">
                          <a:solidFill>
                            <a:schemeClr val="tx2"/>
                          </a:solidFill>
                          <a:effectLst/>
                          <a:latin typeface="Calibri" charset="0"/>
                        </a:rPr>
                        <a:t>9.0</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0"/>
                  </a:ext>
                </a:extLst>
              </a:tr>
              <a:tr h="207499">
                <a:tc>
                  <a:txBody>
                    <a:bodyPr/>
                    <a:lstStyle/>
                    <a:p>
                      <a:pPr algn="l" fontAlgn="b"/>
                      <a:r>
                        <a:rPr lang="en-US" sz="1300" b="1" i="0" u="none" strike="noStrike" dirty="0">
                          <a:solidFill>
                            <a:schemeClr val="tx2"/>
                          </a:solidFill>
                          <a:effectLst/>
                          <a:latin typeface="Calibri" charset="0"/>
                        </a:rPr>
                        <a:t>Florence-Muscle Shoals</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147,137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uk-UA" sz="1300" b="1" i="0" u="none" strike="noStrike">
                          <a:solidFill>
                            <a:schemeClr val="tx2"/>
                          </a:solidFill>
                          <a:effectLst/>
                          <a:latin typeface="Calibri" charset="0"/>
                        </a:rPr>
                        <a:t>147,038</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1300" b="1" i="0" u="none" strike="noStrike">
                          <a:solidFill>
                            <a:schemeClr val="tx2"/>
                          </a:solidFill>
                          <a:effectLst/>
                          <a:latin typeface="Calibri" charset="0"/>
                        </a:rPr>
                        <a:t>146,940</a:t>
                      </a:r>
                    </a:p>
                  </a:txBody>
                  <a:tcPr marL="13305" marR="13305" marT="13305" marB="0" anchor="b">
                    <a:lnL>
                      <a:noFill/>
                    </a:lnL>
                    <a:lnR>
                      <a:noFill/>
                    </a:lnR>
                    <a:lnT>
                      <a:noFill/>
                    </a:lnT>
                    <a:lnB>
                      <a:noFill/>
                    </a:lnB>
                  </a:tcPr>
                </a:tc>
                <a:tc>
                  <a:txBody>
                    <a:bodyPr/>
                    <a:lstStyle/>
                    <a:p>
                      <a:pPr algn="r" fontAlgn="b"/>
                      <a:r>
                        <a:rPr lang="nb-NO" sz="1300" b="1" i="0" u="none" strike="noStrike" dirty="0">
                          <a:solidFill>
                            <a:schemeClr val="tx2"/>
                          </a:solidFill>
                          <a:effectLst/>
                          <a:latin typeface="Calibri" charset="0"/>
                        </a:rPr>
                        <a:t>147,016</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cs-CZ" sz="1300" b="1" i="0" u="none" strike="noStrike">
                          <a:solidFill>
                            <a:schemeClr val="tx2"/>
                          </a:solidFill>
                          <a:effectLst/>
                          <a:latin typeface="Calibri" charset="0"/>
                        </a:rPr>
                        <a:t>-121</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uk-UA" sz="1300" b="1" i="0" u="none" strike="noStrike" dirty="0">
                          <a:solidFill>
                            <a:schemeClr val="tx2"/>
                          </a:solidFill>
                          <a:effectLst/>
                          <a:latin typeface="Calibri" charset="0"/>
                        </a:rPr>
                        <a:t>-0.1</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1"/>
                  </a:ext>
                </a:extLst>
              </a:tr>
              <a:tr h="207499">
                <a:tc>
                  <a:txBody>
                    <a:bodyPr/>
                    <a:lstStyle/>
                    <a:p>
                      <a:pPr algn="l" fontAlgn="b"/>
                      <a:r>
                        <a:rPr lang="en-US" sz="1300" b="1" i="0" u="none" strike="noStrike" dirty="0">
                          <a:solidFill>
                            <a:schemeClr val="tx2"/>
                          </a:solidFill>
                          <a:effectLst/>
                          <a:latin typeface="Calibri" charset="0"/>
                        </a:rPr>
                        <a:t>Gadsden</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104,430</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102,137</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fi-FI" sz="1300" b="1" i="0" u="none" strike="noStrike">
                          <a:solidFill>
                            <a:schemeClr val="tx2"/>
                          </a:solidFill>
                          <a:effectLst/>
                          <a:latin typeface="Calibri" charset="0"/>
                        </a:rPr>
                        <a:t>101,245</a:t>
                      </a:r>
                    </a:p>
                  </a:txBody>
                  <a:tcPr marL="13305" marR="13305" marT="13305" marB="0" anchor="b">
                    <a:lnL>
                      <a:noFill/>
                    </a:lnL>
                    <a:lnR>
                      <a:noFill/>
                    </a:lnR>
                    <a:lnT>
                      <a:noFill/>
                    </a:lnT>
                    <a:lnB>
                      <a:noFill/>
                    </a:lnB>
                  </a:tcPr>
                </a:tc>
                <a:tc>
                  <a:txBody>
                    <a:bodyPr/>
                    <a:lstStyle/>
                    <a:p>
                      <a:pPr algn="r" fontAlgn="b"/>
                      <a:r>
                        <a:rPr lang="is-IS" sz="1300" b="1" i="0" u="none" strike="noStrike" dirty="0">
                          <a:solidFill>
                            <a:schemeClr val="tx2"/>
                          </a:solidFill>
                          <a:effectLst/>
                          <a:latin typeface="Calibri" charset="0"/>
                        </a:rPr>
                        <a:t>100,612</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uk-UA" sz="1300" b="1" i="0" u="none" strike="noStrike">
                          <a:solidFill>
                            <a:schemeClr val="tx2"/>
                          </a:solidFill>
                          <a:effectLst/>
                          <a:latin typeface="Calibri" charset="0"/>
                        </a:rPr>
                        <a:t>-3,818</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hr-HR" sz="1300" b="1" i="0" u="none" strike="noStrike" dirty="0">
                          <a:solidFill>
                            <a:schemeClr val="tx2"/>
                          </a:solidFill>
                          <a:effectLst/>
                          <a:latin typeface="Calibri" charset="0"/>
                        </a:rPr>
                        <a:t>-3.7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2"/>
                  </a:ext>
                </a:extLst>
              </a:tr>
              <a:tr h="207499">
                <a:tc>
                  <a:txBody>
                    <a:bodyPr/>
                    <a:lstStyle/>
                    <a:p>
                      <a:pPr algn="l" fontAlgn="b"/>
                      <a:r>
                        <a:rPr lang="en-US" sz="1300" b="1" i="0" u="none" strike="noStrike" dirty="0">
                          <a:solidFill>
                            <a:schemeClr val="tx2"/>
                          </a:solidFill>
                          <a:effectLst/>
                          <a:latin typeface="Calibri" charset="0"/>
                        </a:rPr>
                        <a:t>Huntsville</a:t>
                      </a:r>
                    </a:p>
                  </a:txBody>
                  <a:tcPr marL="13305" marR="13305" marT="13305" marB="0" anchor="b">
                    <a:lnL>
                      <a:noFill/>
                    </a:lnL>
                    <a:lnR>
                      <a:noFill/>
                    </a:lnR>
                    <a:lnT>
                      <a:noFill/>
                    </a:lnT>
                    <a:lnB>
                      <a:noFill/>
                    </a:lnB>
                  </a:tcPr>
                </a:tc>
                <a:tc>
                  <a:txBody>
                    <a:bodyPr/>
                    <a:lstStyle/>
                    <a:p>
                      <a:pPr algn="r" fontAlgn="b"/>
                      <a:r>
                        <a:rPr lang="nl-NL" sz="1300" b="1" i="0" u="none" strike="noStrike">
                          <a:solidFill>
                            <a:schemeClr val="tx2"/>
                          </a:solidFill>
                          <a:effectLst/>
                          <a:latin typeface="Calibri" charset="0"/>
                        </a:rPr>
                        <a:t>417,593</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cs-CZ" sz="1300" b="1" i="0" u="none" strike="noStrike">
                          <a:solidFill>
                            <a:schemeClr val="tx2"/>
                          </a:solidFill>
                          <a:effectLst/>
                          <a:latin typeface="Calibri" charset="0"/>
                        </a:rPr>
                        <a:t>472,222</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is-IS" sz="1300" b="1" i="0" u="none" strike="noStrike">
                          <a:solidFill>
                            <a:schemeClr val="tx2"/>
                          </a:solidFill>
                          <a:effectLst/>
                          <a:latin typeface="Calibri" charset="0"/>
                        </a:rPr>
                        <a:t>500,403</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528,141</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is-IS" sz="1300" b="1" i="0" u="none" strike="noStrike" dirty="0">
                          <a:solidFill>
                            <a:schemeClr val="tx2"/>
                          </a:solidFill>
                          <a:effectLst/>
                          <a:latin typeface="Calibri" charset="0"/>
                        </a:rPr>
                        <a:t>110,548</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hr-HR" sz="1300" b="1" i="0" u="none" strike="noStrike" dirty="0">
                          <a:solidFill>
                            <a:schemeClr val="tx2"/>
                          </a:solidFill>
                          <a:effectLst/>
                          <a:latin typeface="Calibri" charset="0"/>
                        </a:rPr>
                        <a:t>26.5</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3"/>
                  </a:ext>
                </a:extLst>
              </a:tr>
              <a:tr h="207499">
                <a:tc>
                  <a:txBody>
                    <a:bodyPr/>
                    <a:lstStyle/>
                    <a:p>
                      <a:pPr algn="l" fontAlgn="b"/>
                      <a:r>
                        <a:rPr lang="en-US" sz="1300" b="1" i="0" u="none" strike="noStrike">
                          <a:solidFill>
                            <a:schemeClr val="tx2"/>
                          </a:solidFill>
                          <a:effectLst/>
                          <a:latin typeface="Calibri" charset="0"/>
                        </a:rPr>
                        <a:t>Mobile</a:t>
                      </a:r>
                    </a:p>
                  </a:txBody>
                  <a:tcPr marL="13305" marR="13305" marT="13305" marB="0" anchor="b">
                    <a:lnL>
                      <a:noFill/>
                    </a:lnL>
                    <a:lnR>
                      <a:noFill/>
                    </a:lnR>
                    <a:lnT>
                      <a:noFill/>
                    </a:lnT>
                    <a:lnB>
                      <a:noFill/>
                    </a:lnB>
                  </a:tcPr>
                </a:tc>
                <a:tc>
                  <a:txBody>
                    <a:bodyPr/>
                    <a:lstStyle/>
                    <a:p>
                      <a:pPr algn="r" fontAlgn="b"/>
                      <a:r>
                        <a:rPr lang="fi-FI" sz="1300" b="1" i="0" u="none" strike="noStrike">
                          <a:solidFill>
                            <a:schemeClr val="tx2"/>
                          </a:solidFill>
                          <a:effectLst/>
                          <a:latin typeface="Calibri" charset="0"/>
                        </a:rPr>
                        <a:t>412,992</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nl-NL" sz="1300" b="1" i="0" u="none" strike="noStrike" dirty="0">
                          <a:solidFill>
                            <a:schemeClr val="tx2"/>
                          </a:solidFill>
                          <a:effectLst/>
                          <a:latin typeface="Calibri" charset="0"/>
                        </a:rPr>
                        <a:t>416,420</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cs-CZ" sz="1300" b="1" i="0" u="none" strike="noStrike" dirty="0">
                          <a:solidFill>
                            <a:schemeClr val="tx2"/>
                          </a:solidFill>
                          <a:effectLst/>
                          <a:latin typeface="Calibri" charset="0"/>
                        </a:rPr>
                        <a:t>4</a:t>
                      </a:r>
                      <a:r>
                        <a:rPr lang="en-US" sz="1300" b="1" i="0" u="none" strike="noStrike" dirty="0">
                          <a:solidFill>
                            <a:schemeClr val="tx2"/>
                          </a:solidFill>
                          <a:effectLst/>
                          <a:latin typeface="Calibri" charset="0"/>
                        </a:rPr>
                        <a:t>19,698</a:t>
                      </a:r>
                      <a:endParaRPr lang="cs-CZ" sz="1300" b="1" i="0" u="none" strike="noStrike" dirty="0">
                        <a:solidFill>
                          <a:schemeClr val="tx2"/>
                        </a:solidFill>
                        <a:effectLst/>
                        <a:latin typeface="Calibri" charset="0"/>
                      </a:endParaRPr>
                    </a:p>
                  </a:txBody>
                  <a:tcPr marL="13305" marR="13305" marT="13305" marB="0" anchor="b">
                    <a:lnL>
                      <a:noFill/>
                    </a:lnL>
                    <a:lnR>
                      <a:noFill/>
                    </a:lnR>
                    <a:lnT>
                      <a:noFill/>
                    </a:lnT>
                    <a:lnB>
                      <a:noFill/>
                    </a:lnB>
                  </a:tcPr>
                </a:tc>
                <a:tc>
                  <a:txBody>
                    <a:bodyPr/>
                    <a:lstStyle/>
                    <a:p>
                      <a:pPr algn="r" fontAlgn="b"/>
                      <a:r>
                        <a:rPr lang="fi-FI" sz="1300" b="1" i="0" u="none" strike="noStrike" dirty="0">
                          <a:solidFill>
                            <a:schemeClr val="tx2"/>
                          </a:solidFill>
                          <a:effectLst/>
                          <a:latin typeface="Calibri" charset="0"/>
                        </a:rPr>
                        <a:t>423,249</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10,257</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hr-HR" sz="1300" b="1" i="0" u="none" strike="noStrike" dirty="0">
                          <a:solidFill>
                            <a:schemeClr val="tx2"/>
                          </a:solidFill>
                          <a:effectLst/>
                          <a:latin typeface="Calibri" charset="0"/>
                        </a:rPr>
                        <a:t>2.</a:t>
                      </a:r>
                      <a:r>
                        <a:rPr lang="en-US" sz="1300" b="1" i="0" u="none" strike="noStrike" dirty="0">
                          <a:solidFill>
                            <a:schemeClr val="tx2"/>
                          </a:solidFill>
                          <a:effectLst/>
                          <a:latin typeface="Calibri" charset="0"/>
                        </a:rPr>
                        <a:t>5</a:t>
                      </a:r>
                      <a:endParaRPr lang="hr-HR" sz="1300" b="1" i="0" u="none" strike="noStrike" dirty="0">
                        <a:solidFill>
                          <a:schemeClr val="tx2"/>
                        </a:solidFill>
                        <a:effectLst/>
                        <a:latin typeface="Calibri" charset="0"/>
                      </a:endParaRP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4"/>
                  </a:ext>
                </a:extLst>
              </a:tr>
              <a:tr h="207499">
                <a:tc>
                  <a:txBody>
                    <a:bodyPr/>
                    <a:lstStyle/>
                    <a:p>
                      <a:pPr algn="l" fontAlgn="b"/>
                      <a:r>
                        <a:rPr lang="en-US" sz="1300" b="1" i="0" u="none" strike="noStrike" dirty="0">
                          <a:solidFill>
                            <a:schemeClr val="tx2"/>
                          </a:solidFill>
                          <a:effectLst/>
                          <a:latin typeface="Calibri" charset="0"/>
                        </a:rPr>
                        <a:t>Montgomery</a:t>
                      </a:r>
                    </a:p>
                  </a:txBody>
                  <a:tcPr marL="13305" marR="13305" marT="13305" marB="0" anchor="b">
                    <a:lnL>
                      <a:noFill/>
                    </a:lnL>
                    <a:lnR>
                      <a:noFill/>
                    </a:lnR>
                    <a:lnT>
                      <a:noFill/>
                    </a:lnT>
                    <a:lnB>
                      <a:noFill/>
                    </a:lnB>
                  </a:tcPr>
                </a:tc>
                <a:tc>
                  <a:txBody>
                    <a:bodyPr/>
                    <a:lstStyle/>
                    <a:p>
                      <a:pPr algn="r" fontAlgn="b"/>
                      <a:r>
                        <a:rPr lang="cs-CZ" sz="1300" b="1" i="0" u="none" strike="noStrike">
                          <a:solidFill>
                            <a:schemeClr val="tx2"/>
                          </a:solidFill>
                          <a:effectLst/>
                          <a:latin typeface="Calibri" charset="0"/>
                        </a:rPr>
                        <a:t>374,536</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is-IS" sz="1300" b="1" i="0" u="none" strike="noStrike">
                          <a:solidFill>
                            <a:schemeClr val="tx2"/>
                          </a:solidFill>
                          <a:effectLst/>
                          <a:latin typeface="Calibri" charset="0"/>
                        </a:rPr>
                        <a:t>377,195</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is-IS" sz="1300" b="1" i="0" u="none" strike="noStrike">
                          <a:solidFill>
                            <a:schemeClr val="tx2"/>
                          </a:solidFill>
                          <a:effectLst/>
                          <a:latin typeface="Calibri" charset="0"/>
                        </a:rPr>
                        <a:t>381,633</a:t>
                      </a:r>
                    </a:p>
                  </a:txBody>
                  <a:tcPr marL="13305" marR="13305" marT="13305" marB="0" anchor="b">
                    <a:lnL>
                      <a:noFill/>
                    </a:lnL>
                    <a:lnR>
                      <a:noFill/>
                    </a:lnR>
                    <a:lnT>
                      <a:noFill/>
                    </a:lnT>
                    <a:lnB>
                      <a:noFill/>
                    </a:lnB>
                  </a:tcPr>
                </a:tc>
                <a:tc>
                  <a:txBody>
                    <a:bodyPr/>
                    <a:lstStyle/>
                    <a:p>
                      <a:pPr algn="r" fontAlgn="b"/>
                      <a:r>
                        <a:rPr lang="is-IS" sz="1300" b="1" i="0" u="none" strike="noStrike">
                          <a:solidFill>
                            <a:schemeClr val="tx2"/>
                          </a:solidFill>
                          <a:effectLst/>
                          <a:latin typeface="Calibri" charset="0"/>
                        </a:rPr>
                        <a:t>386,277</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fi-FI" sz="1300" b="1" i="0" u="none" strike="noStrike" dirty="0">
                          <a:solidFill>
                            <a:schemeClr val="tx2"/>
                          </a:solidFill>
                          <a:effectLst/>
                          <a:latin typeface="Calibri" charset="0"/>
                        </a:rPr>
                        <a:t>11,741</a:t>
                      </a:r>
                    </a:p>
                  </a:txBody>
                  <a:tcPr marL="13305" marR="13305" marT="1330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hr-HR" sz="1300" b="1" i="0" u="none" strike="noStrike" dirty="0">
                          <a:solidFill>
                            <a:schemeClr val="tx2"/>
                          </a:solidFill>
                          <a:effectLst/>
                          <a:latin typeface="Calibri" charset="0"/>
                        </a:rPr>
                        <a:t>3.1</a:t>
                      </a:r>
                    </a:p>
                  </a:txBody>
                  <a:tcPr marL="13305" marR="13305" marT="1330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5"/>
                  </a:ext>
                </a:extLst>
              </a:tr>
              <a:tr h="207499">
                <a:tc>
                  <a:txBody>
                    <a:bodyPr/>
                    <a:lstStyle/>
                    <a:p>
                      <a:pPr algn="l" fontAlgn="b"/>
                      <a:r>
                        <a:rPr lang="en-US" sz="1300" b="1" i="0" u="none" strike="noStrike" dirty="0">
                          <a:solidFill>
                            <a:schemeClr val="tx2"/>
                          </a:solidFill>
                          <a:effectLst/>
                          <a:latin typeface="Calibri" charset="0"/>
                        </a:rPr>
                        <a:t>Tuscaloosa</a:t>
                      </a:r>
                    </a:p>
                  </a:txBody>
                  <a:tcPr marL="13305" marR="13305" marT="1330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is-IS" sz="1300" b="1" i="0" u="none" strike="noStrike">
                          <a:solidFill>
                            <a:schemeClr val="tx2"/>
                          </a:solidFill>
                          <a:effectLst/>
                          <a:latin typeface="Calibri" charset="0"/>
                        </a:rPr>
                        <a:t>230,162</a:t>
                      </a:r>
                    </a:p>
                  </a:txBody>
                  <a:tcPr marL="13305" marR="13305" marT="1330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is-IS" sz="1300" b="1" i="0" u="none" strike="noStrike">
                          <a:solidFill>
                            <a:schemeClr val="tx2"/>
                          </a:solidFill>
                          <a:effectLst/>
                          <a:latin typeface="Calibri" charset="0"/>
                        </a:rPr>
                        <a:t>248,021</a:t>
                      </a:r>
                    </a:p>
                  </a:txBody>
                  <a:tcPr marL="13305" marR="13305" marT="1330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is-IS" sz="1300" b="1" i="0" u="none" strike="noStrike">
                          <a:solidFill>
                            <a:schemeClr val="tx2"/>
                          </a:solidFill>
                          <a:effectLst/>
                          <a:latin typeface="Calibri" charset="0"/>
                        </a:rPr>
                        <a:t>256,385</a:t>
                      </a:r>
                    </a:p>
                  </a:txBody>
                  <a:tcPr marL="13305" marR="13305" marT="1330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is-IS" sz="1300" b="1" i="0" u="none" strike="noStrike">
                          <a:solidFill>
                            <a:schemeClr val="tx2"/>
                          </a:solidFill>
                          <a:effectLst/>
                          <a:latin typeface="Calibri" charset="0"/>
                        </a:rPr>
                        <a:t>264,148</a:t>
                      </a:r>
                    </a:p>
                  </a:txBody>
                  <a:tcPr marL="13305" marR="13305" marT="1330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fi-FI" sz="1300" b="1" i="0" u="none" strike="noStrike" dirty="0">
                          <a:solidFill>
                            <a:schemeClr val="tx2"/>
                          </a:solidFill>
                          <a:effectLst/>
                          <a:latin typeface="Calibri" charset="0"/>
                        </a:rPr>
                        <a:t>33,986</a:t>
                      </a:r>
                    </a:p>
                  </a:txBody>
                  <a:tcPr marL="13305" marR="13305" marT="1330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hr-HR" sz="1300" b="1" i="0" u="none" strike="noStrike" dirty="0">
                          <a:solidFill>
                            <a:schemeClr val="tx2"/>
                          </a:solidFill>
                          <a:effectLst/>
                          <a:latin typeface="Calibri" charset="0"/>
                        </a:rPr>
                        <a:t>14.8</a:t>
                      </a:r>
                    </a:p>
                  </a:txBody>
                  <a:tcPr marL="13305" marR="13305" marT="1330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677831">
                <a:tc gridSpan="7">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300" b="0" i="0" u="none" strike="noStrike" dirty="0">
                          <a:solidFill>
                            <a:schemeClr val="tx1"/>
                          </a:solidFill>
                          <a:effectLst/>
                          <a:latin typeface="Calibri" charset="0"/>
                        </a:rPr>
                        <a:t>Source: U.S. Census Bureau, Population Division and Center for Business and Economic Research, The University of Alabama, April 2018.  </a:t>
                      </a:r>
                    </a:p>
                  </a:txBody>
                  <a:tcPr marL="13305" marR="13305" marT="1330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7"/>
                  </a:ext>
                </a:extLst>
              </a:tr>
            </a:tbl>
          </a:graphicData>
        </a:graphic>
      </p:graphicFrame>
    </p:spTree>
    <p:extLst>
      <p:ext uri="{BB962C8B-B14F-4D97-AF65-F5344CB8AC3E}">
        <p14:creationId xmlns:p14="http://schemas.microsoft.com/office/powerpoint/2010/main" val="2480634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Template2_CBER" id="{59C1E298-40D6-6B42-83B1-B96F1D15F2E8}" vid="{0DA9CE33-DC49-7C48-8C16-5431192DB44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PPT-Template2_CBER</Template>
  <TotalTime>7020</TotalTime>
  <Words>1735</Words>
  <Application>Microsoft Office PowerPoint</Application>
  <PresentationFormat>On-screen Show (4:3)</PresentationFormat>
  <Paragraphs>395</Paragraphs>
  <Slides>18</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Calibri</vt:lpstr>
      <vt:lpstr>Calibri Light</vt:lpstr>
      <vt:lpstr>Courier New</vt:lpstr>
      <vt:lpstr>Trade Gothic LT Std Bold Condensed No. 20</vt:lpstr>
      <vt:lpstr>Trade Gothic LT Std Condensed No. 18 Oblique</vt:lpstr>
      <vt:lpstr>Office Theme</vt:lpstr>
      <vt:lpstr>Custom Design</vt:lpstr>
      <vt:lpstr>Growing the Alabama Economy</vt:lpstr>
      <vt:lpstr>We’re all Concerned Citizens</vt:lpstr>
      <vt:lpstr>U.S. Household Net Worth and Domestic Nonfinancial Debt </vt:lpstr>
      <vt:lpstr>The High Household Net Worth means that the U.S. Can Invest in its People, Infrastructure &amp; Environment, and Institutions </vt:lpstr>
      <vt:lpstr>Median Family Income FY2018 &amp; Educational Attainment 2016 </vt:lpstr>
      <vt:lpstr>PowerPoint Presentation</vt:lpstr>
      <vt:lpstr>Alabama Population Pyramid, 2017</vt:lpstr>
      <vt:lpstr>PowerPoint Presentation</vt:lpstr>
      <vt:lpstr>Population Projections</vt:lpstr>
      <vt:lpstr> The Economy and Economic Development</vt:lpstr>
      <vt:lpstr>Growing the Alabama Economy </vt:lpstr>
      <vt:lpstr>Suggestions for a Better Tax System to Support Optimal Economic Growth for Alabama </vt:lpstr>
      <vt:lpstr>Economic Impact of $2 Billion Rebalancing</vt:lpstr>
      <vt:lpstr>Rationale for Better Tax System Suggestions</vt:lpstr>
      <vt:lpstr>Use of Incentives Requires New Revenue</vt:lpstr>
      <vt:lpstr>Rationale for Better Tax System Suggestions</vt:lpstr>
      <vt:lpstr>Rationale for Better Tax System Suggestions</vt:lpstr>
      <vt:lpstr>Questions, comments, suggestions,…                 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Alabama  Economic Outlook</dc:title>
  <dc:creator>Microsoft Office User</dc:creator>
  <cp:lastModifiedBy>Tatum, Morgan B</cp:lastModifiedBy>
  <cp:revision>315</cp:revision>
  <cp:lastPrinted>2019-01-08T20:58:27Z</cp:lastPrinted>
  <dcterms:created xsi:type="dcterms:W3CDTF">2017-12-20T15:35:47Z</dcterms:created>
  <dcterms:modified xsi:type="dcterms:W3CDTF">2019-01-09T14:13:38Z</dcterms:modified>
</cp:coreProperties>
</file>